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97" r:id="rId22"/>
    <p:sldId id="273" r:id="rId23"/>
    <p:sldId id="274" r:id="rId24"/>
    <p:sldId id="275" r:id="rId25"/>
    <p:sldId id="276" r:id="rId26"/>
    <p:sldId id="277" r:id="rId27"/>
    <p:sldId id="278" r:id="rId28"/>
    <p:sldId id="279" r:id="rId29"/>
    <p:sldId id="280" r:id="rId30"/>
    <p:sldId id="281" r:id="rId31"/>
    <p:sldId id="284" r:id="rId32"/>
    <p:sldId id="285" r:id="rId33"/>
    <p:sldId id="286" r:id="rId34"/>
    <p:sldId id="287" r:id="rId35"/>
    <p:sldId id="288" r:id="rId36"/>
    <p:sldId id="289" r:id="rId37"/>
    <p:sldId id="290" r:id="rId38"/>
    <p:sldId id="291" r:id="rId39"/>
    <p:sldId id="292" r:id="rId40"/>
    <p:sldId id="295" r:id="rId41"/>
    <p:sldId id="296" r:id="rId42"/>
    <p:sldId id="306" r:id="rId43"/>
    <p:sldId id="307" r:id="rId44"/>
    <p:sldId id="308" r:id="rId45"/>
    <p:sldId id="309" r:id="rId46"/>
    <p:sldId id="310" r:id="rId47"/>
    <p:sldId id="299" r:id="rId48"/>
    <p:sldId id="300" r:id="rId49"/>
    <p:sldId id="311" r:id="rId50"/>
    <p:sldId id="302" r:id="rId51"/>
    <p:sldId id="312" r:id="rId52"/>
    <p:sldId id="313" r:id="rId53"/>
    <p:sldId id="305" r:id="rId54"/>
    <p:sldId id="304" r:id="rId55"/>
    <p:sldId id="298" r:id="rId5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60" userDrawn="1">
          <p15:clr>
            <a:srgbClr val="A4A3A4"/>
          </p15:clr>
        </p15:guide>
        <p15:guide id="1"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2E3B0-FD3A-D715-F252-A64D38049101}" v="26" dt="2025-02-02T05:27:02.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Abeygunawardhana" userId="S::pradeep.a@sliit.lk::b5433a02-945f-4176-982f-a5b8b2507877" providerId="AD" clId="Web-{7402E3B0-FD3A-D715-F252-A64D38049101}"/>
    <pc:docChg chg="modSld">
      <pc:chgData name="Pradeep Abeygunawardhana" userId="S::pradeep.a@sliit.lk::b5433a02-945f-4176-982f-a5b8b2507877" providerId="AD" clId="Web-{7402E3B0-FD3A-D715-F252-A64D38049101}" dt="2025-02-02T05:27:02.946" v="15" actId="14100"/>
      <pc:docMkLst>
        <pc:docMk/>
      </pc:docMkLst>
      <pc:sldChg chg="addSp modSp">
        <pc:chgData name="Pradeep Abeygunawardhana" userId="S::pradeep.a@sliit.lk::b5433a02-945f-4176-982f-a5b8b2507877" providerId="AD" clId="Web-{7402E3B0-FD3A-D715-F252-A64D38049101}" dt="2025-02-02T05:27:02.946" v="15" actId="14100"/>
        <pc:sldMkLst>
          <pc:docMk/>
          <pc:sldMk cId="0" sldId="257"/>
        </pc:sldMkLst>
        <pc:spChg chg="add mod">
          <ac:chgData name="Pradeep Abeygunawardhana" userId="S::pradeep.a@sliit.lk::b5433a02-945f-4176-982f-a5b8b2507877" providerId="AD" clId="Web-{7402E3B0-FD3A-D715-F252-A64D38049101}" dt="2025-02-02T05:27:02.946" v="15" actId="14100"/>
          <ac:spMkLst>
            <pc:docMk/>
            <pc:sldMk cId="0" sldId="257"/>
            <ac:spMk id="25" creationId="{45A1CC33-26ED-26FE-BD40-0A8D5B483E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endParaRPr/>
          </a:p>
          <a:p>
            <a:r>
              <a:rPr lang="en-US"/>
              <a:t>#</a:t>
            </a: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6DD0B9E-1528-45A9-AFD1-EC714F8D18F3}"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DC7798B-545A-4558-A9F5-BA01B838D55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B35C08B-53C5-4EDC-8030-AE581145EAA6}"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0323EE9-42CB-4E2D-A951-511BCD3682FB}"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13CAADE-1A95-422F-B90B-B7B9D3EFAA7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E5DE039-7BC2-4C53-A917-6E39B3880764}"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E22FC5E-76EF-456A-B675-2B17E57CD47E}"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BA901EE-B9FC-468B-AB79-B48C70FFF382}"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2490BC5-CFA6-44A1-A0D9-C26DA3085F6B}"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D4562A9-234C-4CE2-9AD5-B4A6C29BFB4E}"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33C65EC-9A29-4D65-A60B-3702B33F310B}"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88DBD78-9AF7-43CA-A81C-CCF998CC8562}"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8CD7C5F-DAA4-45B3-9EA2-4B2CB8BD7E90}"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7D79BF7-3F21-4F56-A697-F0D8BFEB6669}"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2B3C7FA-3A8C-42FC-BDFE-5E06654DBA55}"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464F34F-E516-40AF-95C8-DFFAFE15958C}"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8C7C752-95C9-4B68-9FF6-1290F8E5B9B8}"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2575A1A-CB40-471C-B8E1-2EF8716F16BE}"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04ED1B2-E580-437A-868C-4475CE7C3240}"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5FE84FD-4D23-4B1A-8150-5ABA14B6C32D}"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87C9CE7-DF1E-45D3-A001-C910C28B62E2}" type="slidenum">
              <a:rPr lang="en-US" smtClean="0"/>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69BECBC-3A15-4276-8B6C-64115A2B99A5}" type="slidenum">
              <a:rPr lang="en-US" smtClean="0"/>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A0A9942-4518-40C4-A837-3611D23756C4}"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4189FB6-71C1-4B0E-A8B2-DB26426B551B}" type="slidenum">
              <a:rPr lang="en-US" smtClean="0"/>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8301F99-22FF-4854-9C9A-29AB67CFE540}" type="slidenum">
              <a:rPr lang="en-US" smtClean="0"/>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67D05B4-C238-4BC6-A8A8-C0E083545E27}" type="slidenum">
              <a:rPr lang="en-US" smtClean="0"/>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DA8DC8D-A522-46ED-96B6-A64ADF61693D}" type="slidenum">
              <a:rPr lang="en-US" smtClean="0"/>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1588500-F021-4DE1-B187-43FA27EC8435}" type="slidenum">
              <a:rPr lang="en-US" smtClean="0"/>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105E68C-72DC-4B1C-808E-1EF29F189B73}" type="slidenum">
              <a:rPr lang="en-US" smtClean="0"/>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BA901EE-B9FC-468B-AB79-B48C70FFF382}" type="slidenum">
              <a:rPr lang="en-US" smtClean="0"/>
              <a:t>49</a:t>
            </a:fld>
            <a:endParaRPr lang="en-US"/>
          </a:p>
        </p:txBody>
      </p:sp>
    </p:spTree>
    <p:extLst>
      <p:ext uri="{BB962C8B-B14F-4D97-AF65-F5344CB8AC3E}">
        <p14:creationId xmlns:p14="http://schemas.microsoft.com/office/powerpoint/2010/main" val="2754651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5A55C3C-F9E1-4769-981C-3D47317139C8}" type="slidenum">
              <a:rPr lang="en-US" smtClean="0"/>
              <a:t>52</a:t>
            </a:fld>
            <a:endParaRPr lang="en-US"/>
          </a:p>
        </p:txBody>
      </p:sp>
    </p:spTree>
    <p:extLst>
      <p:ext uri="{BB962C8B-B14F-4D97-AF65-F5344CB8AC3E}">
        <p14:creationId xmlns:p14="http://schemas.microsoft.com/office/powerpoint/2010/main" val="208165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727246F-F45D-4DAA-B1E8-F74AF930CA24}"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3B05ABD-627A-4778-87FC-9C0EA479E1A1}"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6CE7E9-6D82-4E43-B245-503836406DDD}"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8C465DB-9B1D-4185-9D2A-C4EA09D30CC2}"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68449AB-70D6-40B3-80B1-091B138579AE}"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7042FC0-9C5F-4F22-8FC9-8C9D59B4880C}"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noEditPoints="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noEditPoints="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Text Placeholder 2"/>
          <p:cNvSpPr>
            <a:spLocks noGrp="1" noEditPoints="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noEditPoints="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noEditPoints="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2/1/2025</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2/1/2025</a:t>
            </a:fld>
            <a:endParaRPr lang="en-US"/>
          </a:p>
        </p:txBody>
      </p:sp>
      <p:sp>
        <p:nvSpPr>
          <p:cNvPr id="5" name="Footer Placeholder 4"/>
          <p:cNvSpPr>
            <a:spLocks noGrp="1" noEditPoints="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link.springer.com/article/10.1186/s40561-019-0089-y"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link.springer.com/article/10.1186/s40561-019-0089-y"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3BECD"/>
        </a:solidFill>
        <a:effectLst/>
      </p:bgPr>
    </p:bg>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Freeform 3"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grpSp>
        <p:nvGrpSpPr>
          <p:cNvPr id="4" name="Group 4"/>
          <p:cNvGrpSpPr/>
          <p:nvPr/>
        </p:nvGrpSpPr>
        <p:grpSpPr>
          <a:xfrm>
            <a:off x="12542680" y="-302400"/>
            <a:ext cx="6609729" cy="10629945"/>
            <a:chOff x="0" y="0"/>
            <a:chExt cx="8000156" cy="12866068"/>
          </a:xfrm>
        </p:grpSpPr>
        <p:sp>
          <p:nvSpPr>
            <p:cNvPr id="5" name="Freeform 5"/>
            <p:cNvSpPr/>
            <p:nvPr/>
          </p:nvSpPr>
          <p:spPr>
            <a:xfrm>
              <a:off x="0" y="0"/>
              <a:ext cx="8000156" cy="12866067"/>
            </a:xfrm>
            <a:custGeom>
              <a:avLst/>
              <a:gdLst/>
              <a:ahLst/>
              <a:cxnLst/>
              <a:rect l="l" t="t" r="r" b="b"/>
              <a:pathLst>
                <a:path w="8000156" h="12866067">
                  <a:moveTo>
                    <a:pt x="6171549" y="12866067"/>
                  </a:moveTo>
                  <a:lnTo>
                    <a:pt x="1828607" y="12866067"/>
                  </a:lnTo>
                  <a:cubicBezTo>
                    <a:pt x="818302" y="12866067"/>
                    <a:pt x="0" y="11944858"/>
                    <a:pt x="0" y="10807497"/>
                  </a:cubicBezTo>
                  <a:lnTo>
                    <a:pt x="0" y="2058571"/>
                  </a:lnTo>
                  <a:cubicBezTo>
                    <a:pt x="0" y="921210"/>
                    <a:pt x="818302" y="0"/>
                    <a:pt x="1828607" y="0"/>
                  </a:cubicBezTo>
                  <a:lnTo>
                    <a:pt x="6171549" y="0"/>
                  </a:lnTo>
                  <a:cubicBezTo>
                    <a:pt x="7181855" y="0"/>
                    <a:pt x="8000156" y="921210"/>
                    <a:pt x="8000156" y="2058571"/>
                  </a:cubicBezTo>
                  <a:lnTo>
                    <a:pt x="8000156" y="10807497"/>
                  </a:lnTo>
                  <a:cubicBezTo>
                    <a:pt x="8000156" y="11944858"/>
                    <a:pt x="7181855" y="12866067"/>
                    <a:pt x="6171549" y="12866067"/>
                  </a:cubicBezTo>
                  <a:close/>
                </a:path>
              </a:pathLst>
            </a:custGeom>
            <a:blipFill>
              <a:blip r:embed="rId4"/>
              <a:srcRect/>
              <a:stretch>
                <a:fillRect l="-102140" r="-102140"/>
              </a:stretch>
            </a:blipFill>
          </p:spPr>
          <p:txBody>
            <a:bodyPr/>
            <a:lstStyle/>
            <a:p>
              <a:endParaRPr/>
            </a:p>
          </p:txBody>
        </p:sp>
      </p:grpSp>
      <p:grpSp>
        <p:nvGrpSpPr>
          <p:cNvPr id="6" name="Group 6"/>
          <p:cNvGrpSpPr/>
          <p:nvPr/>
        </p:nvGrpSpPr>
        <p:grpSpPr>
          <a:xfrm>
            <a:off x="0" y="-608302"/>
            <a:ext cx="8140247" cy="5246370"/>
            <a:chOff x="0" y="0"/>
            <a:chExt cx="8183164" cy="5274030"/>
          </a:xfrm>
        </p:grpSpPr>
        <p:sp>
          <p:nvSpPr>
            <p:cNvPr id="7" name="Freeform 7"/>
            <p:cNvSpPr/>
            <p:nvPr/>
          </p:nvSpPr>
          <p:spPr>
            <a:xfrm>
              <a:off x="0" y="0"/>
              <a:ext cx="8183164" cy="5274030"/>
            </a:xfrm>
            <a:custGeom>
              <a:avLst/>
              <a:gdLst/>
              <a:ahLst/>
              <a:cxnLst/>
              <a:rect l="l" t="t" r="r" b="b"/>
              <a:pathLst>
                <a:path w="8183164" h="5274030">
                  <a:moveTo>
                    <a:pt x="6235571" y="0"/>
                  </a:moveTo>
                  <a:lnTo>
                    <a:pt x="1947593" y="0"/>
                  </a:lnTo>
                  <a:cubicBezTo>
                    <a:pt x="872325" y="0"/>
                    <a:pt x="0" y="562212"/>
                    <a:pt x="0" y="1255219"/>
                  </a:cubicBezTo>
                  <a:lnTo>
                    <a:pt x="0" y="5274030"/>
                  </a:lnTo>
                  <a:lnTo>
                    <a:pt x="6235571" y="5274030"/>
                  </a:lnTo>
                  <a:cubicBezTo>
                    <a:pt x="7310839" y="5274030"/>
                    <a:pt x="8183164" y="4711819"/>
                    <a:pt x="8183164" y="4018811"/>
                  </a:cubicBezTo>
                  <a:lnTo>
                    <a:pt x="8183164" y="0"/>
                  </a:lnTo>
                  <a:lnTo>
                    <a:pt x="6235571" y="0"/>
                  </a:lnTo>
                  <a:close/>
                </a:path>
              </a:pathLst>
            </a:custGeom>
            <a:blipFill>
              <a:blip r:embed="rId5"/>
              <a:srcRect/>
              <a:stretch>
                <a:fillRect t="-1719" b="-1719"/>
              </a:stretch>
            </a:blipFill>
          </p:spPr>
          <p:txBody>
            <a:bodyPr/>
            <a:lstStyle/>
            <a:p>
              <a:endParaRPr/>
            </a:p>
          </p:txBody>
        </p:sp>
      </p:grpSp>
      <p:sp>
        <p:nvSpPr>
          <p:cNvPr id="8" name="TextBox 8"/>
          <p:cNvSpPr txBox="1"/>
          <p:nvPr/>
        </p:nvSpPr>
        <p:spPr>
          <a:xfrm>
            <a:off x="0" y="4753644"/>
            <a:ext cx="11963400" cy="2765892"/>
          </a:xfrm>
          <a:prstGeom prst="rect">
            <a:avLst/>
          </a:prstGeom>
        </p:spPr>
        <p:txBody>
          <a:bodyPr lIns="0" tIns="0" rIns="0" bIns="0" rtlCol="0" anchor="t">
            <a:spAutoFit/>
          </a:bodyPr>
          <a:lstStyle/>
          <a:p>
            <a:pPr algn="l">
              <a:lnSpc>
                <a:spcPts val="8166"/>
              </a:lnSpc>
            </a:pPr>
            <a:r>
              <a:rPr lang="en-US" sz="5833" b="1">
                <a:solidFill>
                  <a:srgbClr val="000000"/>
                </a:solidFill>
                <a:latin typeface="League Spartan"/>
                <a:ea typeface="League Spartan"/>
                <a:cs typeface="League Spartan"/>
                <a:sym typeface="League Spartan"/>
              </a:rPr>
              <a:t>AI- Based Training an Assessment  Tool For Vocational Education</a:t>
            </a:r>
          </a:p>
          <a:p>
            <a:pPr algn="l">
              <a:lnSpc>
                <a:spcPts val="5507"/>
              </a:lnSpc>
            </a:pPr>
            <a:r>
              <a:rPr lang="en-US" sz="3933">
                <a:solidFill>
                  <a:srgbClr val="808FA4"/>
                </a:solidFill>
                <a:latin typeface="League Spartan"/>
                <a:ea typeface="League Spartan"/>
                <a:cs typeface="League Spartan"/>
                <a:sym typeface="League Spartan"/>
              </a:rPr>
              <a:t>       24-25J-185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76529" y="12472"/>
            <a:ext cx="10111471" cy="10287000"/>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AutoShape 4"/>
          <p:cNvSpPr/>
          <p:nvPr/>
        </p:nvSpPr>
        <p:spPr>
          <a:xfrm>
            <a:off x="9060660" y="2463434"/>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5" name="AutoShape 5"/>
          <p:cNvSpPr/>
          <p:nvPr/>
        </p:nvSpPr>
        <p:spPr>
          <a:xfrm>
            <a:off x="9028260" y="3996205"/>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6" name="AutoShape 6"/>
          <p:cNvSpPr/>
          <p:nvPr/>
        </p:nvSpPr>
        <p:spPr>
          <a:xfrm>
            <a:off x="9028260" y="5620414"/>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7" name="AutoShape 7"/>
          <p:cNvSpPr/>
          <p:nvPr/>
        </p:nvSpPr>
        <p:spPr>
          <a:xfrm>
            <a:off x="9028260" y="7246066"/>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8" name="TextBox 8"/>
          <p:cNvSpPr txBox="1"/>
          <p:nvPr/>
        </p:nvSpPr>
        <p:spPr>
          <a:xfrm>
            <a:off x="4037940" y="9789382"/>
            <a:ext cx="10045440"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a:t>
            </a:r>
            <a:r>
              <a:rPr lang="en-US" sz="2700">
                <a:solidFill>
                  <a:srgbClr val="000000"/>
                </a:solidFill>
                <a:latin typeface="Cambria"/>
                <a:ea typeface="Cambria"/>
                <a:cs typeface="Cambria"/>
                <a:sym typeface="Cambria"/>
              </a:rPr>
              <a:t>   |   Vilajini.Y</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9" name="TextBox 9"/>
          <p:cNvSpPr txBox="1"/>
          <p:nvPr/>
        </p:nvSpPr>
        <p:spPr>
          <a:xfrm>
            <a:off x="1103624" y="3703409"/>
            <a:ext cx="5868632" cy="1104900"/>
          </a:xfrm>
          <a:prstGeom prst="rect">
            <a:avLst/>
          </a:prstGeom>
        </p:spPr>
        <p:txBody>
          <a:bodyPr lIns="0" tIns="0" rIns="0" bIns="0" rtlCol="0" anchor="t">
            <a:spAutoFit/>
          </a:bodyPr>
          <a:lstStyle/>
          <a:p>
            <a:pPr algn="ctr">
              <a:lnSpc>
                <a:spcPts val="8639"/>
              </a:lnSpc>
              <a:spcBef>
                <a:spcPct val="0"/>
              </a:spcBef>
            </a:pPr>
            <a:r>
              <a:rPr lang="en-US" sz="7199" spc="-5">
                <a:solidFill>
                  <a:srgbClr val="000000"/>
                </a:solidFill>
                <a:latin typeface="Cambria Bold Italics"/>
                <a:ea typeface="Cambria Bold Italics"/>
                <a:cs typeface="Cambria Bold Italics"/>
                <a:sym typeface="Cambria Bold Italics"/>
              </a:rPr>
              <a:t>Introduction</a:t>
            </a:r>
          </a:p>
        </p:txBody>
      </p:sp>
      <p:sp>
        <p:nvSpPr>
          <p:cNvPr id="10" name="TextBox 10"/>
          <p:cNvSpPr txBox="1"/>
          <p:nvPr/>
        </p:nvSpPr>
        <p:spPr>
          <a:xfrm>
            <a:off x="9422857" y="1344246"/>
            <a:ext cx="3495229" cy="696467"/>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Background</a:t>
            </a:r>
          </a:p>
        </p:txBody>
      </p:sp>
      <p:sp>
        <p:nvSpPr>
          <p:cNvPr id="11" name="TextBox 11"/>
          <p:cNvSpPr txBox="1"/>
          <p:nvPr/>
        </p:nvSpPr>
        <p:spPr>
          <a:xfrm>
            <a:off x="9144000" y="6072851"/>
            <a:ext cx="349522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Objectives</a:t>
            </a:r>
          </a:p>
        </p:txBody>
      </p:sp>
      <p:sp>
        <p:nvSpPr>
          <p:cNvPr id="12" name="TextBox 12"/>
          <p:cNvSpPr txBox="1"/>
          <p:nvPr/>
        </p:nvSpPr>
        <p:spPr>
          <a:xfrm>
            <a:off x="9028260" y="4451122"/>
            <a:ext cx="471201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Gap</a:t>
            </a:r>
          </a:p>
        </p:txBody>
      </p:sp>
      <p:sp>
        <p:nvSpPr>
          <p:cNvPr id="13" name="TextBox 13"/>
          <p:cNvSpPr txBox="1"/>
          <p:nvPr/>
        </p:nvSpPr>
        <p:spPr>
          <a:xfrm>
            <a:off x="9422857" y="2872632"/>
            <a:ext cx="542202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Question</a:t>
            </a:r>
          </a:p>
        </p:txBody>
      </p:sp>
      <p:sp>
        <p:nvSpPr>
          <p:cNvPr id="14" name="TextBox 14"/>
          <p:cNvSpPr txBox="1"/>
          <p:nvPr/>
        </p:nvSpPr>
        <p:spPr>
          <a:xfrm>
            <a:off x="9144000" y="7650878"/>
            <a:ext cx="4219194"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Methodology</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6627274" y="282993"/>
            <a:ext cx="4654007" cy="878549"/>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Background</a:t>
            </a: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sp>
        <p:nvSpPr>
          <p:cNvPr id="6" name="TextBox 6"/>
          <p:cNvSpPr txBox="1"/>
          <p:nvPr/>
        </p:nvSpPr>
        <p:spPr>
          <a:xfrm>
            <a:off x="535163" y="2259152"/>
            <a:ext cx="17752837" cy="6962775"/>
          </a:xfrm>
          <a:prstGeom prst="rect">
            <a:avLst/>
          </a:prstGeom>
        </p:spPr>
        <p:txBody>
          <a:bodyPr lIns="0" tIns="0" rIns="0" bIns="0" rtlCol="0" anchor="t">
            <a:spAutoFit/>
          </a:bodyPr>
          <a:lstStyle/>
          <a:p>
            <a:pPr marL="993139" lvl="1" indent="-496570" algn="l">
              <a:lnSpc>
                <a:spcPts val="5519"/>
              </a:lnSpc>
              <a:buFont typeface="Arial" pitchFamily="34" charset="0"/>
              <a:buChar char="•"/>
            </a:pPr>
            <a:r>
              <a:rPr lang="en-US" sz="4599">
                <a:solidFill>
                  <a:srgbClr val="000000"/>
                </a:solidFill>
                <a:latin typeface="Cambria Bold"/>
                <a:ea typeface="Cambria Bold"/>
                <a:cs typeface="Cambria Bold"/>
                <a:sym typeface="Cambria Bold"/>
              </a:rPr>
              <a:t>AI-driven viva sessions simulate real-world interview scenarios.</a:t>
            </a:r>
          </a:p>
          <a:p>
            <a:pPr algn="l">
              <a:lnSpc>
                <a:spcPts val="5519"/>
              </a:lnSpc>
            </a:pPr>
            <a:endParaRPr lang="en-US" sz="4599">
              <a:solidFill>
                <a:srgbClr val="000000"/>
              </a:solidFill>
              <a:latin typeface="Cambria Bold"/>
              <a:ea typeface="Cambria Bold"/>
              <a:cs typeface="Cambria Bold"/>
              <a:sym typeface="Cambria Bold"/>
            </a:endParaRPr>
          </a:p>
          <a:p>
            <a:pPr marL="993139" lvl="1" indent="-496570" algn="l">
              <a:lnSpc>
                <a:spcPts val="5519"/>
              </a:lnSpc>
              <a:buFont typeface="Arial" pitchFamily="34" charset="0"/>
              <a:buChar char="•"/>
            </a:pPr>
            <a:r>
              <a:rPr lang="en-US" sz="4599">
                <a:solidFill>
                  <a:srgbClr val="000000"/>
                </a:solidFill>
                <a:latin typeface="Cambria Bold"/>
                <a:ea typeface="Cambria Bold"/>
                <a:cs typeface="Cambria Bold"/>
                <a:sym typeface="Cambria Bold"/>
              </a:rPr>
              <a:t>Provides comprehensive assessments beyond written exams.</a:t>
            </a:r>
          </a:p>
          <a:p>
            <a:pPr algn="l">
              <a:lnSpc>
                <a:spcPts val="5519"/>
              </a:lnSpc>
            </a:pPr>
            <a:endParaRPr lang="en-US" sz="4599">
              <a:solidFill>
                <a:srgbClr val="000000"/>
              </a:solidFill>
              <a:latin typeface="Cambria Bold"/>
              <a:ea typeface="Cambria Bold"/>
              <a:cs typeface="Cambria Bold"/>
              <a:sym typeface="Cambria Bold"/>
            </a:endParaRPr>
          </a:p>
          <a:p>
            <a:pPr marL="993139" lvl="1" indent="-496570" algn="l">
              <a:lnSpc>
                <a:spcPts val="5519"/>
              </a:lnSpc>
              <a:buFont typeface="Arial" pitchFamily="34" charset="0"/>
              <a:buChar char="•"/>
            </a:pPr>
            <a:r>
              <a:rPr lang="en-US" sz="4599">
                <a:solidFill>
                  <a:srgbClr val="000000"/>
                </a:solidFill>
                <a:latin typeface="Cambria Bold"/>
                <a:ea typeface="Cambria Bold"/>
                <a:cs typeface="Cambria Bold"/>
                <a:sym typeface="Cambria Bold"/>
              </a:rPr>
              <a:t>Intelligent tutoring systems can adapt to individual learning styles.</a:t>
            </a:r>
          </a:p>
          <a:p>
            <a:pPr algn="l">
              <a:lnSpc>
                <a:spcPts val="5519"/>
              </a:lnSpc>
            </a:pPr>
            <a:endParaRPr lang="en-US" sz="4599">
              <a:solidFill>
                <a:srgbClr val="000000"/>
              </a:solidFill>
              <a:latin typeface="Cambria Bold"/>
              <a:ea typeface="Cambria Bold"/>
              <a:cs typeface="Cambria Bold"/>
              <a:sym typeface="Cambria Bold"/>
            </a:endParaRPr>
          </a:p>
          <a:p>
            <a:pPr marL="993139" lvl="1" indent="-496570" algn="l">
              <a:lnSpc>
                <a:spcPts val="5519"/>
              </a:lnSpc>
              <a:buFont typeface="Arial" pitchFamily="34" charset="0"/>
              <a:buChar char="•"/>
            </a:pPr>
            <a:r>
              <a:rPr lang="en-US" sz="4599" spc="-3">
                <a:solidFill>
                  <a:srgbClr val="000000"/>
                </a:solidFill>
                <a:latin typeface="Cambria Bold"/>
                <a:ea typeface="Cambria Bold"/>
                <a:cs typeface="Cambria Bold"/>
                <a:sym typeface="Cambria Bold"/>
              </a:rPr>
              <a:t>Traditional assessment methods are manual and time-consuming.</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5300701" y="282993"/>
            <a:ext cx="7686599"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Research Question</a:t>
            </a: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sp>
        <p:nvSpPr>
          <p:cNvPr id="6" name="TextBox 6"/>
          <p:cNvSpPr txBox="1"/>
          <p:nvPr/>
        </p:nvSpPr>
        <p:spPr>
          <a:xfrm>
            <a:off x="1701511" y="2881117"/>
            <a:ext cx="15557789" cy="3819525"/>
          </a:xfrm>
          <a:prstGeom prst="rect">
            <a:avLst/>
          </a:prstGeom>
        </p:spPr>
        <p:txBody>
          <a:bodyPr lIns="0" tIns="0" rIns="0" bIns="0" rtlCol="0" anchor="t">
            <a:spAutoFit/>
          </a:bodyPr>
          <a:lstStyle/>
          <a:p>
            <a:pPr algn="l">
              <a:lnSpc>
                <a:spcPts val="6000"/>
              </a:lnSpc>
              <a:spcBef>
                <a:spcPct val="0"/>
              </a:spcBef>
            </a:pPr>
            <a:r>
              <a:rPr lang="en-US" sz="5000" spc="-3">
                <a:solidFill>
                  <a:srgbClr val="000000"/>
                </a:solidFill>
                <a:latin typeface="Cambria Bold"/>
                <a:ea typeface="Cambria Bold"/>
                <a:cs typeface="Cambria Bold"/>
                <a:sym typeface="Cambria Bold"/>
              </a:rPr>
              <a:t>How can AI-driven intelligent tutoring systems and automated assessments, including AI-Viva sessions, be developed to provide personalized, real-time feedback and simulate realistic oral exams in vocational education?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762"/>
            <a:ext cx="18288000" cy="1173580"/>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graphicFrame>
        <p:nvGraphicFramePr>
          <p:cNvPr id="4" name="Table 4"/>
          <p:cNvGraphicFramePr>
            <a:graphicFrameLocks noGrp="1"/>
          </p:cNvGraphicFramePr>
          <p:nvPr/>
        </p:nvGraphicFramePr>
        <p:xfrm>
          <a:off x="2132409" y="1874692"/>
          <a:ext cx="14023183" cy="6537615"/>
        </p:xfrm>
        <a:graphic>
          <a:graphicData uri="http://schemas.openxmlformats.org/drawingml/2006/table">
            <a:tbl>
              <a:tblPr/>
              <a:tblGrid>
                <a:gridCol w="4178903">
                  <a:extLst>
                    <a:ext uri="{9D8B030D-6E8A-4147-A177-3AD203B41FA5}">
                      <a16:colId xmlns:a16="http://schemas.microsoft.com/office/drawing/2014/main" val="20000"/>
                    </a:ext>
                  </a:extLst>
                </a:gridCol>
                <a:gridCol w="2531831">
                  <a:extLst>
                    <a:ext uri="{9D8B030D-6E8A-4147-A177-3AD203B41FA5}">
                      <a16:colId xmlns:a16="http://schemas.microsoft.com/office/drawing/2014/main" val="20001"/>
                    </a:ext>
                  </a:extLst>
                </a:gridCol>
                <a:gridCol w="3831656">
                  <a:extLst>
                    <a:ext uri="{9D8B030D-6E8A-4147-A177-3AD203B41FA5}">
                      <a16:colId xmlns:a16="http://schemas.microsoft.com/office/drawing/2014/main" val="20002"/>
                    </a:ext>
                  </a:extLst>
                </a:gridCol>
                <a:gridCol w="3480793">
                  <a:extLst>
                    <a:ext uri="{9D8B030D-6E8A-4147-A177-3AD203B41FA5}">
                      <a16:colId xmlns:a16="http://schemas.microsoft.com/office/drawing/2014/main" val="20003"/>
                    </a:ext>
                  </a:extLst>
                </a:gridCol>
              </a:tblGrid>
              <a:tr h="1226347">
                <a:tc>
                  <a:txBody>
                    <a:bodyPr/>
                    <a:lstStyle/>
                    <a:p>
                      <a:pPr algn="l">
                        <a:lnSpc>
                          <a:spcPts val="2800"/>
                        </a:lnSpc>
                      </a:pPr>
                      <a:r>
                        <a:rPr lang="en-US" sz="2000">
                          <a:solidFill>
                            <a:srgbClr val="000000"/>
                          </a:solidFill>
                          <a:latin typeface="League Spartan"/>
                          <a:ea typeface="League Spartan"/>
                          <a:cs typeface="League Spartan"/>
                          <a:sym typeface="League Spartan"/>
                        </a:rPr>
                        <a:t>Features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800"/>
                        </a:lnSpc>
                      </a:pPr>
                      <a:r>
                        <a:rPr lang="en-US" sz="2000">
                          <a:solidFill>
                            <a:srgbClr val="000000"/>
                          </a:solidFill>
                          <a:latin typeface="League Spartan"/>
                          <a:ea typeface="League Spartan"/>
                          <a:cs typeface="League Spartan"/>
                          <a:sym typeface="League Spartan"/>
                        </a:rPr>
                        <a:t>Traditional ITS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800"/>
                        </a:lnSpc>
                      </a:pPr>
                      <a:r>
                        <a:rPr lang="en-US" sz="2000">
                          <a:solidFill>
                            <a:srgbClr val="000000"/>
                          </a:solidFill>
                          <a:latin typeface="League Spartan"/>
                          <a:ea typeface="League Spartan"/>
                          <a:cs typeface="League Spartan"/>
                          <a:sym typeface="League Spartan"/>
                        </a:rPr>
                        <a:t>AI-Driven Assessment Systems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800"/>
                        </a:lnSpc>
                      </a:pPr>
                      <a:r>
                        <a:rPr lang="en-US" sz="2000">
                          <a:solidFill>
                            <a:srgbClr val="000000"/>
                          </a:solidFill>
                          <a:latin typeface="League Spartan"/>
                          <a:ea typeface="League Spartan"/>
                          <a:cs typeface="League Spartan"/>
                          <a:sym typeface="League Spartan"/>
                        </a:rPr>
                        <a:t>Proposed System</a:t>
                      </a:r>
                      <a:endParaRPr lang="en-US" sz="1100"/>
                    </a:p>
                    <a:p>
                      <a:pPr algn="l">
                        <a:lnSpc>
                          <a:spcPts val="280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753293">
                <a:tc>
                  <a:txBody>
                    <a:bodyPr/>
                    <a:lstStyle/>
                    <a:p>
                      <a:pPr algn="l">
                        <a:lnSpc>
                          <a:spcPts val="2800"/>
                        </a:lnSpc>
                      </a:pPr>
                      <a:r>
                        <a:rPr lang="en-US" sz="2000">
                          <a:solidFill>
                            <a:srgbClr val="000000"/>
                          </a:solidFill>
                          <a:latin typeface="League Spartan"/>
                          <a:ea typeface="League Spartan"/>
                          <a:cs typeface="League Spartan"/>
                          <a:sym typeface="League Spartan"/>
                        </a:rPr>
                        <a:t>AI-Driven Viva Simulations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753293">
                <a:tc>
                  <a:txBody>
                    <a:bodyPr/>
                    <a:lstStyle/>
                    <a:p>
                      <a:pPr algn="l">
                        <a:lnSpc>
                          <a:spcPts val="2800"/>
                        </a:lnSpc>
                      </a:pPr>
                      <a:r>
                        <a:rPr lang="en-US" sz="2000">
                          <a:solidFill>
                            <a:srgbClr val="000000"/>
                          </a:solidFill>
                          <a:latin typeface="League Spartan"/>
                          <a:ea typeface="League Spartan"/>
                          <a:cs typeface="League Spartan"/>
                          <a:sym typeface="League Spartan"/>
                        </a:rPr>
                        <a:t>Comprehensive NLP for Assessment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804682">
                <a:tc>
                  <a:txBody>
                    <a:bodyPr/>
                    <a:lstStyle/>
                    <a:p>
                      <a:pPr algn="l">
                        <a:lnSpc>
                          <a:spcPts val="2800"/>
                        </a:lnSpc>
                      </a:pPr>
                      <a:r>
                        <a:rPr lang="en-US" sz="2000">
                          <a:solidFill>
                            <a:srgbClr val="000000"/>
                          </a:solidFill>
                          <a:latin typeface="League Spartan"/>
                          <a:ea typeface="League Spartan"/>
                          <a:cs typeface="League Spartan"/>
                          <a:sym typeface="League Spartan"/>
                        </a:rPr>
                        <a:t>Context-Aware Adaptive Learning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902225" y="5164198"/>
            <a:ext cx="1228568" cy="1152620"/>
          </a:xfrm>
          <a:custGeom>
            <a:avLst/>
            <a:gdLst/>
            <a:ahLst/>
            <a:cxnLst/>
            <a:rect l="l" t="t" r="r" b="b"/>
            <a:pathLst>
              <a:path w="1228568" h="1152620">
                <a:moveTo>
                  <a:pt x="0" y="0"/>
                </a:moveTo>
                <a:lnTo>
                  <a:pt x="1228568" y="0"/>
                </a:lnTo>
                <a:lnTo>
                  <a:pt x="1228568" y="1152620"/>
                </a:lnTo>
                <a:lnTo>
                  <a:pt x="0" y="1152620"/>
                </a:lnTo>
                <a:lnTo>
                  <a:pt x="0" y="0"/>
                </a:lnTo>
                <a:close/>
              </a:path>
            </a:pathLst>
          </a:custGeom>
          <a:blipFill>
            <a:blip r:embed="rId4"/>
            <a:srcRect/>
            <a:stretch>
              <a:fillRect/>
            </a:stretch>
          </a:blipFill>
        </p:spPr>
        <p:txBody>
          <a:bodyPr/>
          <a:lstStyle/>
          <a:p>
            <a:endParaRPr/>
          </a:p>
        </p:txBody>
      </p:sp>
      <p:sp>
        <p:nvSpPr>
          <p:cNvPr id="6" name="Freeform 6"/>
          <p:cNvSpPr/>
          <p:nvPr/>
        </p:nvSpPr>
        <p:spPr>
          <a:xfrm>
            <a:off x="13868100" y="7003361"/>
            <a:ext cx="1107513" cy="1039049"/>
          </a:xfrm>
          <a:custGeom>
            <a:avLst/>
            <a:gdLst/>
            <a:ahLst/>
            <a:cxnLst/>
            <a:rect l="l" t="t" r="r" b="b"/>
            <a:pathLst>
              <a:path w="1107513" h="1039049">
                <a:moveTo>
                  <a:pt x="0" y="0"/>
                </a:moveTo>
                <a:lnTo>
                  <a:pt x="1107514" y="0"/>
                </a:lnTo>
                <a:lnTo>
                  <a:pt x="1107514" y="1039049"/>
                </a:lnTo>
                <a:lnTo>
                  <a:pt x="0" y="1039049"/>
                </a:lnTo>
                <a:lnTo>
                  <a:pt x="0" y="0"/>
                </a:lnTo>
                <a:close/>
              </a:path>
            </a:pathLst>
          </a:custGeom>
          <a:blipFill>
            <a:blip r:embed="rId4"/>
            <a:srcRect/>
            <a:stretch>
              <a:fillRect/>
            </a:stretch>
          </a:blipFill>
        </p:spPr>
        <p:txBody>
          <a:bodyPr/>
          <a:lstStyle/>
          <a:p>
            <a:endParaRPr/>
          </a:p>
        </p:txBody>
      </p:sp>
      <p:sp>
        <p:nvSpPr>
          <p:cNvPr id="7" name="Freeform 7"/>
          <p:cNvSpPr/>
          <p:nvPr/>
        </p:nvSpPr>
        <p:spPr>
          <a:xfrm>
            <a:off x="13868100" y="5143500"/>
            <a:ext cx="1107513" cy="1039049"/>
          </a:xfrm>
          <a:custGeom>
            <a:avLst/>
            <a:gdLst/>
            <a:ahLst/>
            <a:cxnLst/>
            <a:rect l="l" t="t" r="r" b="b"/>
            <a:pathLst>
              <a:path w="1107513" h="1039049">
                <a:moveTo>
                  <a:pt x="0" y="0"/>
                </a:moveTo>
                <a:lnTo>
                  <a:pt x="1107514" y="0"/>
                </a:lnTo>
                <a:lnTo>
                  <a:pt x="1107514" y="1039049"/>
                </a:lnTo>
                <a:lnTo>
                  <a:pt x="0" y="1039049"/>
                </a:lnTo>
                <a:lnTo>
                  <a:pt x="0" y="0"/>
                </a:lnTo>
                <a:close/>
              </a:path>
            </a:pathLst>
          </a:custGeom>
          <a:blipFill>
            <a:blip r:embed="rId4"/>
            <a:srcRect/>
            <a:stretch>
              <a:fillRect/>
            </a:stretch>
          </a:blipFill>
        </p:spPr>
        <p:txBody>
          <a:bodyPr/>
          <a:lstStyle/>
          <a:p>
            <a:endParaRPr/>
          </a:p>
        </p:txBody>
      </p:sp>
      <p:sp>
        <p:nvSpPr>
          <p:cNvPr id="8" name="Freeform 8"/>
          <p:cNvSpPr/>
          <p:nvPr/>
        </p:nvSpPr>
        <p:spPr>
          <a:xfrm>
            <a:off x="13868100" y="3448152"/>
            <a:ext cx="1107513" cy="1039049"/>
          </a:xfrm>
          <a:custGeom>
            <a:avLst/>
            <a:gdLst/>
            <a:ahLst/>
            <a:cxnLst/>
            <a:rect l="l" t="t" r="r" b="b"/>
            <a:pathLst>
              <a:path w="1107513" h="1039049">
                <a:moveTo>
                  <a:pt x="0" y="0"/>
                </a:moveTo>
                <a:lnTo>
                  <a:pt x="1107514" y="0"/>
                </a:lnTo>
                <a:lnTo>
                  <a:pt x="1107514" y="1039049"/>
                </a:lnTo>
                <a:lnTo>
                  <a:pt x="0" y="1039049"/>
                </a:lnTo>
                <a:lnTo>
                  <a:pt x="0" y="0"/>
                </a:lnTo>
                <a:close/>
              </a:path>
            </a:pathLst>
          </a:custGeom>
          <a:blipFill>
            <a:blip r:embed="rId4"/>
            <a:srcRect/>
            <a:stretch>
              <a:fillRect/>
            </a:stretch>
          </a:blipFill>
        </p:spPr>
        <p:txBody>
          <a:bodyPr/>
          <a:lstStyle/>
          <a:p>
            <a:endParaRPr/>
          </a:p>
        </p:txBody>
      </p:sp>
      <p:sp>
        <p:nvSpPr>
          <p:cNvPr id="9" name="Freeform 9"/>
          <p:cNvSpPr/>
          <p:nvPr/>
        </p:nvSpPr>
        <p:spPr>
          <a:xfrm>
            <a:off x="9781171" y="7024059"/>
            <a:ext cx="1349622" cy="1018351"/>
          </a:xfrm>
          <a:custGeom>
            <a:avLst/>
            <a:gdLst/>
            <a:ahLst/>
            <a:cxnLst/>
            <a:rect l="l" t="t" r="r" b="b"/>
            <a:pathLst>
              <a:path w="1349622" h="1018351">
                <a:moveTo>
                  <a:pt x="0" y="0"/>
                </a:moveTo>
                <a:lnTo>
                  <a:pt x="1349622" y="0"/>
                </a:lnTo>
                <a:lnTo>
                  <a:pt x="1349622" y="1018351"/>
                </a:lnTo>
                <a:lnTo>
                  <a:pt x="0" y="1018351"/>
                </a:lnTo>
                <a:lnTo>
                  <a:pt x="0" y="0"/>
                </a:lnTo>
                <a:close/>
              </a:path>
            </a:pathLst>
          </a:custGeom>
          <a:blipFill>
            <a:blip r:embed="rId5"/>
            <a:srcRect/>
            <a:stretch>
              <a:fillRect/>
            </a:stretch>
          </a:blipFill>
        </p:spPr>
        <p:txBody>
          <a:bodyPr/>
          <a:lstStyle/>
          <a:p>
            <a:endParaRPr/>
          </a:p>
        </p:txBody>
      </p:sp>
      <p:sp>
        <p:nvSpPr>
          <p:cNvPr id="10" name="TextBox 10"/>
          <p:cNvSpPr txBox="1"/>
          <p:nvPr/>
        </p:nvSpPr>
        <p:spPr>
          <a:xfrm>
            <a:off x="5300701" y="134353"/>
            <a:ext cx="7686599"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Research Gap</a:t>
            </a:r>
          </a:p>
        </p:txBody>
      </p:sp>
      <p:sp>
        <p:nvSpPr>
          <p:cNvPr id="11" name="TextBox 11"/>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sp>
        <p:nvSpPr>
          <p:cNvPr id="12" name="Freeform 12"/>
          <p:cNvSpPr/>
          <p:nvPr/>
        </p:nvSpPr>
        <p:spPr>
          <a:xfrm>
            <a:off x="6844775" y="5164198"/>
            <a:ext cx="1349622" cy="1018351"/>
          </a:xfrm>
          <a:custGeom>
            <a:avLst/>
            <a:gdLst/>
            <a:ahLst/>
            <a:cxnLst/>
            <a:rect l="l" t="t" r="r" b="b"/>
            <a:pathLst>
              <a:path w="1349622" h="1018351">
                <a:moveTo>
                  <a:pt x="0" y="0"/>
                </a:moveTo>
                <a:lnTo>
                  <a:pt x="1349622" y="0"/>
                </a:lnTo>
                <a:lnTo>
                  <a:pt x="1349622" y="1018351"/>
                </a:lnTo>
                <a:lnTo>
                  <a:pt x="0" y="1018351"/>
                </a:lnTo>
                <a:lnTo>
                  <a:pt x="0" y="0"/>
                </a:lnTo>
                <a:close/>
              </a:path>
            </a:pathLst>
          </a:custGeom>
          <a:blipFill>
            <a:blip r:embed="rId5"/>
            <a:srcRect/>
            <a:stretch>
              <a:fillRect/>
            </a:stretch>
          </a:blipFill>
        </p:spPr>
        <p:txBody>
          <a:bodyPr/>
          <a:lstStyle/>
          <a:p>
            <a:endParaRPr/>
          </a:p>
        </p:txBody>
      </p:sp>
      <p:sp>
        <p:nvSpPr>
          <p:cNvPr id="13" name="Freeform 13"/>
          <p:cNvSpPr/>
          <p:nvPr/>
        </p:nvSpPr>
        <p:spPr>
          <a:xfrm>
            <a:off x="6844775" y="7024059"/>
            <a:ext cx="1349622" cy="1018351"/>
          </a:xfrm>
          <a:custGeom>
            <a:avLst/>
            <a:gdLst/>
            <a:ahLst/>
            <a:cxnLst/>
            <a:rect l="l" t="t" r="r" b="b"/>
            <a:pathLst>
              <a:path w="1349622" h="1018351">
                <a:moveTo>
                  <a:pt x="0" y="0"/>
                </a:moveTo>
                <a:lnTo>
                  <a:pt x="1349622" y="0"/>
                </a:lnTo>
                <a:lnTo>
                  <a:pt x="1349622" y="1018351"/>
                </a:lnTo>
                <a:lnTo>
                  <a:pt x="0" y="1018351"/>
                </a:lnTo>
                <a:lnTo>
                  <a:pt x="0" y="0"/>
                </a:lnTo>
                <a:close/>
              </a:path>
            </a:pathLst>
          </a:custGeom>
          <a:blipFill>
            <a:blip r:embed="rId5"/>
            <a:srcRect/>
            <a:stretch>
              <a:fillRect/>
            </a:stretch>
          </a:blipFill>
        </p:spPr>
        <p:txBody>
          <a:bodyPr/>
          <a:lstStyle/>
          <a:p>
            <a:endParaRPr/>
          </a:p>
        </p:txBody>
      </p:sp>
      <p:sp>
        <p:nvSpPr>
          <p:cNvPr id="14" name="Freeform 14"/>
          <p:cNvSpPr/>
          <p:nvPr/>
        </p:nvSpPr>
        <p:spPr>
          <a:xfrm>
            <a:off x="9781171" y="3468850"/>
            <a:ext cx="1349622" cy="1018351"/>
          </a:xfrm>
          <a:custGeom>
            <a:avLst/>
            <a:gdLst/>
            <a:ahLst/>
            <a:cxnLst/>
            <a:rect l="l" t="t" r="r" b="b"/>
            <a:pathLst>
              <a:path w="1349622" h="1018351">
                <a:moveTo>
                  <a:pt x="0" y="0"/>
                </a:moveTo>
                <a:lnTo>
                  <a:pt x="1349622" y="0"/>
                </a:lnTo>
                <a:lnTo>
                  <a:pt x="1349622" y="1018351"/>
                </a:lnTo>
                <a:lnTo>
                  <a:pt x="0" y="1018351"/>
                </a:lnTo>
                <a:lnTo>
                  <a:pt x="0" y="0"/>
                </a:lnTo>
                <a:close/>
              </a:path>
            </a:pathLst>
          </a:custGeom>
          <a:blipFill>
            <a:blip r:embed="rId5"/>
            <a:srcRect/>
            <a:stretch>
              <a:fillRect/>
            </a:stretch>
          </a:blipFill>
        </p:spPr>
        <p:txBody>
          <a:bodyPr/>
          <a:lstStyle/>
          <a:p>
            <a:endParaRPr/>
          </a:p>
        </p:txBody>
      </p:sp>
      <p:sp>
        <p:nvSpPr>
          <p:cNvPr id="15" name="Freeform 15"/>
          <p:cNvSpPr/>
          <p:nvPr/>
        </p:nvSpPr>
        <p:spPr>
          <a:xfrm>
            <a:off x="6844775" y="3448152"/>
            <a:ext cx="1349622" cy="1018351"/>
          </a:xfrm>
          <a:custGeom>
            <a:avLst/>
            <a:gdLst/>
            <a:ahLst/>
            <a:cxnLst/>
            <a:rect l="l" t="t" r="r" b="b"/>
            <a:pathLst>
              <a:path w="1349622" h="1018351">
                <a:moveTo>
                  <a:pt x="0" y="0"/>
                </a:moveTo>
                <a:lnTo>
                  <a:pt x="1349622" y="0"/>
                </a:lnTo>
                <a:lnTo>
                  <a:pt x="1349622" y="1018351"/>
                </a:lnTo>
                <a:lnTo>
                  <a:pt x="0" y="1018351"/>
                </a:lnTo>
                <a:lnTo>
                  <a:pt x="0" y="0"/>
                </a:lnTo>
                <a:close/>
              </a:path>
            </a:pathLst>
          </a:custGeom>
          <a:blipFill>
            <a:blip r:embed="rId5"/>
            <a:srcRect/>
            <a:stretch>
              <a:fillRect/>
            </a:stretch>
          </a:blipFill>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76529" y="12472"/>
            <a:ext cx="10111471" cy="10287000"/>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AutoShape 4"/>
          <p:cNvSpPr/>
          <p:nvPr/>
        </p:nvSpPr>
        <p:spPr>
          <a:xfrm>
            <a:off x="9616165" y="3717697"/>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5" name="AutoShape 5"/>
          <p:cNvSpPr/>
          <p:nvPr/>
        </p:nvSpPr>
        <p:spPr>
          <a:xfrm>
            <a:off x="9616165" y="5780083"/>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6" name="TextBox 6"/>
          <p:cNvSpPr txBox="1"/>
          <p:nvPr/>
        </p:nvSpPr>
        <p:spPr>
          <a:xfrm>
            <a:off x="4037940" y="9789382"/>
            <a:ext cx="10045440"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a:t>
            </a:r>
            <a:r>
              <a:rPr lang="en-US" sz="2700">
                <a:solidFill>
                  <a:srgbClr val="000000"/>
                </a:solidFill>
                <a:latin typeface="Cambria"/>
                <a:ea typeface="Cambria"/>
                <a:cs typeface="Cambria"/>
                <a:sym typeface="Cambria"/>
              </a:rPr>
              <a:t>   |   Vilajini.Y</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7" name="TextBox 7"/>
          <p:cNvSpPr txBox="1"/>
          <p:nvPr/>
        </p:nvSpPr>
        <p:spPr>
          <a:xfrm>
            <a:off x="1103624" y="3703409"/>
            <a:ext cx="5868632" cy="1104900"/>
          </a:xfrm>
          <a:prstGeom prst="rect">
            <a:avLst/>
          </a:prstGeom>
        </p:spPr>
        <p:txBody>
          <a:bodyPr lIns="0" tIns="0" rIns="0" bIns="0" rtlCol="0" anchor="t">
            <a:spAutoFit/>
          </a:bodyPr>
          <a:lstStyle/>
          <a:p>
            <a:pPr algn="ctr">
              <a:lnSpc>
                <a:spcPts val="8639"/>
              </a:lnSpc>
              <a:spcBef>
                <a:spcPct val="0"/>
              </a:spcBef>
            </a:pPr>
            <a:r>
              <a:rPr lang="en-US" sz="7199" spc="-5">
                <a:solidFill>
                  <a:srgbClr val="000000"/>
                </a:solidFill>
                <a:latin typeface="Cambria Bold Italics"/>
                <a:ea typeface="Cambria Bold Italics"/>
                <a:cs typeface="Cambria Bold Italics"/>
                <a:sym typeface="Cambria Bold Italics"/>
              </a:rPr>
              <a:t>Methodology</a:t>
            </a:r>
          </a:p>
        </p:txBody>
      </p:sp>
      <p:sp>
        <p:nvSpPr>
          <p:cNvPr id="8" name="TextBox 8"/>
          <p:cNvSpPr txBox="1"/>
          <p:nvPr/>
        </p:nvSpPr>
        <p:spPr>
          <a:xfrm>
            <a:off x="9898558" y="2446109"/>
            <a:ext cx="4660523"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System Diagram</a:t>
            </a:r>
          </a:p>
        </p:txBody>
      </p:sp>
      <p:sp>
        <p:nvSpPr>
          <p:cNvPr id="9" name="TextBox 9"/>
          <p:cNvSpPr txBox="1"/>
          <p:nvPr/>
        </p:nvSpPr>
        <p:spPr>
          <a:xfrm>
            <a:off x="9616165" y="6408258"/>
            <a:ext cx="471201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Requirements</a:t>
            </a:r>
          </a:p>
        </p:txBody>
      </p:sp>
      <p:sp>
        <p:nvSpPr>
          <p:cNvPr id="10" name="TextBox 10"/>
          <p:cNvSpPr txBox="1"/>
          <p:nvPr/>
        </p:nvSpPr>
        <p:spPr>
          <a:xfrm>
            <a:off x="9792837" y="4451122"/>
            <a:ext cx="6878855"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Tools and Technologies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5300701" y="282993"/>
            <a:ext cx="7686599"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System Diagram</a:t>
            </a: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pic>
        <p:nvPicPr>
          <p:cNvPr id="7" name="Picture 6"/>
          <p:cNvPicPr>
            <a:picLocks noChangeAspect="1"/>
          </p:cNvPicPr>
          <p:nvPr/>
        </p:nvPicPr>
        <p:blipFill>
          <a:blip r:embed="rId4"/>
          <a:srcRect/>
          <a:stretch>
            <a:fillRect/>
          </a:stretch>
        </p:blipFill>
        <p:spPr>
          <a:xfrm>
            <a:off x="1600200" y="1943100"/>
            <a:ext cx="15621000" cy="7454772"/>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9" name="Title 8"/>
          <p:cNvSpPr>
            <a:spLocks noGrp="1" noEditPoints="1"/>
          </p:cNvSpPr>
          <p:nvPr>
            <p:ph type="title"/>
          </p:nvPr>
        </p:nvSpPr>
        <p:spPr/>
        <p:txBody>
          <a:bodyPr/>
          <a:lstStyle/>
          <a:p>
            <a:endParaRPr/>
          </a:p>
        </p:txBody>
      </p:sp>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4968152" y="282993"/>
            <a:ext cx="9024507"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Tools and Technologies</a:t>
            </a: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sp>
        <p:nvSpPr>
          <p:cNvPr id="11" name="TextBox 10"/>
          <p:cNvSpPr txBox="1"/>
          <p:nvPr/>
        </p:nvSpPr>
        <p:spPr>
          <a:xfrm>
            <a:off x="1447800" y="2271920"/>
            <a:ext cx="11353801" cy="4651958"/>
          </a:xfrm>
          <a:prstGeom prst="rect">
            <a:avLst/>
          </a:prstGeom>
          <a:noFill/>
        </p:spPr>
        <p:txBody>
          <a:bodyPr wrap="square" rtlCol="0">
            <a:spAutoFit/>
          </a:bodyPr>
          <a:lstStyle/>
          <a:p>
            <a:pPr marL="342900" indent="-342900">
              <a:buFont typeface="Arial" pitchFamily="34" charset="0"/>
              <a:buChar char="•"/>
            </a:pPr>
            <a:r>
              <a:rPr lang="en-GB" sz="5000" b="1">
                <a:latin typeface="Times New Roman" panose="02020603050405020304" pitchFamily="18" charset="0"/>
                <a:ea typeface="Times New Roman" panose="02020603050405020304" pitchFamily="18" charset="0"/>
                <a:cs typeface="Times New Roman" panose="02020603050405020304" pitchFamily="18" charset="0"/>
              </a:rPr>
              <a:t>Python</a:t>
            </a:r>
          </a:p>
          <a:p>
            <a:pPr marL="342900" indent="-342900">
              <a:buFont typeface="Arial" pitchFamily="34" charset="0"/>
              <a:buChar char="•"/>
            </a:pPr>
            <a:r>
              <a:rPr lang="en-GB" sz="5000" b="1">
                <a:latin typeface="Times New Roman" panose="02020603050405020304" pitchFamily="18" charset="0"/>
                <a:ea typeface="Times New Roman" panose="02020603050405020304" pitchFamily="18" charset="0"/>
                <a:cs typeface="Times New Roman" panose="02020603050405020304" pitchFamily="18" charset="0"/>
              </a:rPr>
              <a:t>React Js</a:t>
            </a:r>
          </a:p>
          <a:p>
            <a:pPr marL="342900" indent="-342900">
              <a:buFont typeface="Arial" pitchFamily="34" charset="0"/>
              <a:buChar char="•"/>
            </a:pPr>
            <a:r>
              <a:rPr lang="en-GB" sz="5000" b="1">
                <a:latin typeface="Times New Roman" panose="02020603050405020304" pitchFamily="18" charset="0"/>
                <a:ea typeface="Times New Roman" panose="02020603050405020304" pitchFamily="18" charset="0"/>
                <a:cs typeface="Times New Roman" panose="02020603050405020304" pitchFamily="18" charset="0"/>
              </a:rPr>
              <a:t>Django</a:t>
            </a:r>
          </a:p>
          <a:p>
            <a:pPr marL="342900" indent="-342900">
              <a:buFont typeface="Arial" pitchFamily="34" charset="0"/>
              <a:buChar char="•"/>
            </a:pPr>
            <a:r>
              <a:rPr lang="en-GB" sz="5000" b="1">
                <a:latin typeface="Times New Roman" panose="02020603050405020304" pitchFamily="18" charset="0"/>
                <a:ea typeface="Times New Roman" panose="02020603050405020304" pitchFamily="18" charset="0"/>
                <a:cs typeface="Times New Roman" panose="02020603050405020304" pitchFamily="18" charset="0"/>
              </a:rPr>
              <a:t>PostgreSQL </a:t>
            </a:r>
          </a:p>
          <a:p>
            <a:pPr marL="342900" indent="-342900">
              <a:buFont typeface="Arial" pitchFamily="34" charset="0"/>
              <a:buChar char="•"/>
            </a:pPr>
            <a:r>
              <a:rPr lang="en-GB" sz="5000" b="1">
                <a:latin typeface="Times New Roman" panose="02020603050405020304" pitchFamily="18" charset="0"/>
                <a:ea typeface="Times New Roman" panose="02020603050405020304" pitchFamily="18" charset="0"/>
                <a:cs typeface="Times New Roman" panose="02020603050405020304" pitchFamily="18" charset="0"/>
              </a:rPr>
              <a:t>Google Cloud Speech-To-Text-API</a:t>
            </a:r>
          </a:p>
          <a:p>
            <a:pPr marL="342900" indent="-342900">
              <a:buFont typeface="Arial" pitchFamily="34" charset="0"/>
              <a:buChar char="•"/>
            </a:pPr>
            <a:r>
              <a:rPr lang="en-GB" sz="5000" b="1">
                <a:latin typeface="Times New Roman" panose="02020603050405020304" pitchFamily="18" charset="0"/>
                <a:ea typeface="Times New Roman" panose="02020603050405020304" pitchFamily="18" charset="0"/>
                <a:cs typeface="Times New Roman" panose="02020603050405020304" pitchFamily="18" charset="0"/>
              </a:rPr>
              <a:t>ChatGPT API for AI-Chatbot</a:t>
            </a:r>
          </a:p>
        </p:txBody>
      </p:sp>
      <p:pic>
        <p:nvPicPr>
          <p:cNvPr id="13" name="Picture 12"/>
          <p:cNvPicPr>
            <a:picLocks noChangeAspect="1"/>
          </p:cNvPicPr>
          <p:nvPr/>
        </p:nvPicPr>
        <p:blipFill>
          <a:blip r:embed="rId4"/>
          <a:srcRect/>
          <a:stretch>
            <a:fillRect/>
          </a:stretch>
        </p:blipFill>
        <p:spPr>
          <a:xfrm>
            <a:off x="15621000" y="1866900"/>
            <a:ext cx="1866900" cy="1006758"/>
          </a:xfrm>
          <a:prstGeom prst="rect">
            <a:avLst/>
          </a:prstGeom>
        </p:spPr>
      </p:pic>
      <p:pic>
        <p:nvPicPr>
          <p:cNvPr id="14" name="Picture 13"/>
          <p:cNvPicPr>
            <a:picLocks noChangeAspect="1"/>
          </p:cNvPicPr>
          <p:nvPr/>
        </p:nvPicPr>
        <p:blipFill>
          <a:blip r:embed="rId5"/>
          <a:srcRect/>
          <a:stretch>
            <a:fillRect/>
          </a:stretch>
        </p:blipFill>
        <p:spPr>
          <a:xfrm>
            <a:off x="13258800" y="2247900"/>
            <a:ext cx="1676398" cy="1391149"/>
          </a:xfrm>
          <a:prstGeom prst="rect">
            <a:avLst/>
          </a:prstGeom>
        </p:spPr>
      </p:pic>
      <p:pic>
        <p:nvPicPr>
          <p:cNvPr id="15" name="Picture 14"/>
          <p:cNvPicPr>
            <a:picLocks noChangeAspect="1"/>
          </p:cNvPicPr>
          <p:nvPr/>
        </p:nvPicPr>
        <p:blipFill>
          <a:blip r:embed="rId6"/>
          <a:srcRect/>
          <a:stretch>
            <a:fillRect/>
          </a:stretch>
        </p:blipFill>
        <p:spPr>
          <a:xfrm>
            <a:off x="15849600" y="4000500"/>
            <a:ext cx="971550" cy="971550"/>
          </a:xfrm>
          <a:prstGeom prst="rect">
            <a:avLst/>
          </a:prstGeom>
        </p:spPr>
      </p:pic>
      <p:pic>
        <p:nvPicPr>
          <p:cNvPr id="16" name="Picture 15"/>
          <p:cNvPicPr>
            <a:picLocks noChangeAspect="1"/>
          </p:cNvPicPr>
          <p:nvPr/>
        </p:nvPicPr>
        <p:blipFill>
          <a:blip r:embed="rId7"/>
          <a:srcRect/>
          <a:stretch>
            <a:fillRect/>
          </a:stretch>
        </p:blipFill>
        <p:spPr>
          <a:xfrm>
            <a:off x="15468600" y="5753100"/>
            <a:ext cx="1143000" cy="1143000"/>
          </a:xfrm>
          <a:prstGeom prst="rect">
            <a:avLst/>
          </a:prstGeom>
        </p:spPr>
      </p:pic>
      <p:pic>
        <p:nvPicPr>
          <p:cNvPr id="17" name="Picture 16"/>
          <p:cNvPicPr>
            <a:picLocks noChangeAspect="1"/>
          </p:cNvPicPr>
          <p:nvPr/>
        </p:nvPicPr>
        <p:blipFill>
          <a:blip r:embed="rId8"/>
          <a:srcRect/>
          <a:stretch>
            <a:fillRect/>
          </a:stretch>
        </p:blipFill>
        <p:spPr>
          <a:xfrm>
            <a:off x="13715999" y="4381500"/>
            <a:ext cx="990600" cy="9906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4968152" y="282993"/>
            <a:ext cx="9024507" cy="1762125"/>
          </a:xfrm>
          <a:prstGeom prst="rect">
            <a:avLst/>
          </a:prstGeom>
        </p:spPr>
        <p:txBody>
          <a:bodyPr lIns="0" tIns="0" rIns="0" bIns="0" rtlCol="0" anchor="t">
            <a:spAutoFit/>
          </a:bodyPr>
          <a:lstStyle/>
          <a:p>
            <a:pPr algn="ctr">
              <a:lnSpc>
                <a:spcPts val="6959"/>
              </a:lnSpc>
            </a:pPr>
            <a:r>
              <a:rPr lang="en-US" sz="5799">
                <a:solidFill>
                  <a:srgbClr val="000000"/>
                </a:solidFill>
                <a:latin typeface="Cambria Bold"/>
                <a:ea typeface="Cambria Bold"/>
                <a:cs typeface="Cambria Bold"/>
                <a:sym typeface="Cambria Bold"/>
              </a:rPr>
              <a:t>Requirements</a:t>
            </a:r>
          </a:p>
          <a:p>
            <a:pPr algn="ctr">
              <a:lnSpc>
                <a:spcPts val="6959"/>
              </a:lnSpc>
              <a:spcBef>
                <a:spcPct val="0"/>
              </a:spcBef>
            </a:pPr>
            <a:endParaRPr lang="en-US" sz="5799">
              <a:solidFill>
                <a:srgbClr val="000000"/>
              </a:solidFill>
              <a:latin typeface="Cambria Bold"/>
              <a:ea typeface="Cambria Bold"/>
              <a:cs typeface="Cambria Bold"/>
              <a:sym typeface="Cambria Bold"/>
            </a:endParaRP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sp>
        <p:nvSpPr>
          <p:cNvPr id="6" name="TextBox 5"/>
          <p:cNvSpPr txBox="1"/>
          <p:nvPr/>
        </p:nvSpPr>
        <p:spPr>
          <a:xfrm>
            <a:off x="746831" y="1975489"/>
            <a:ext cx="7863769" cy="841957"/>
          </a:xfrm>
          <a:prstGeom prst="rect">
            <a:avLst/>
          </a:prstGeom>
          <a:noFill/>
        </p:spPr>
        <p:txBody>
          <a:bodyPr wrap="square" rtlCol="0">
            <a:spAutoFit/>
          </a:bodyPr>
          <a:lstStyle/>
          <a:p>
            <a:r>
              <a:rPr lang="en-GB" sz="5000" b="1">
                <a:latin typeface="Times New Roman" panose="02020603050405020304" pitchFamily="18" charset="0"/>
                <a:ea typeface="Times New Roman" panose="02020603050405020304" pitchFamily="18" charset="0"/>
                <a:cs typeface="Times New Roman" panose="02020603050405020304" pitchFamily="18" charset="0"/>
              </a:rPr>
              <a:t>Functional Requirements </a:t>
            </a:r>
            <a:endParaRPr lang="en-US" sz="5000"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p:cNvSpPr txBox="1"/>
          <p:nvPr/>
        </p:nvSpPr>
        <p:spPr>
          <a:xfrm>
            <a:off x="9525000" y="2045118"/>
            <a:ext cx="9448801" cy="1603957"/>
          </a:xfrm>
          <a:prstGeom prst="rect">
            <a:avLst/>
          </a:prstGeom>
          <a:noFill/>
        </p:spPr>
        <p:txBody>
          <a:bodyPr wrap="square" rtlCol="0">
            <a:spAutoFit/>
          </a:bodyPr>
          <a:lstStyle/>
          <a:p>
            <a:r>
              <a:rPr lang="en-GB" sz="5000" b="1">
                <a:latin typeface="Times New Roman" panose="02020603050405020304" pitchFamily="18" charset="0"/>
                <a:ea typeface="Times New Roman" panose="02020603050405020304" pitchFamily="18" charset="0"/>
                <a:cs typeface="Times New Roman" panose="02020603050405020304" pitchFamily="18" charset="0"/>
              </a:rPr>
              <a:t>NON-Functional Requirements </a:t>
            </a:r>
            <a:endParaRPr lang="en-US" sz="5000" b="1">
              <a:latin typeface="Times New Roman" panose="02020603050405020304" pitchFamily="18" charset="0"/>
              <a:ea typeface="Times New Roman" panose="02020603050405020304" pitchFamily="18" charset="0"/>
              <a:cs typeface="Times New Roman" panose="02020603050405020304" pitchFamily="18" charset="0"/>
            </a:endParaRPr>
          </a:p>
          <a:p>
            <a:endParaRPr lang="en-US" sz="5000"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p:cNvSpPr txBox="1"/>
          <p:nvPr/>
        </p:nvSpPr>
        <p:spPr>
          <a:xfrm>
            <a:off x="914400" y="2933700"/>
            <a:ext cx="6981848" cy="4349454"/>
          </a:xfrm>
          <a:prstGeom prst="rect">
            <a:avLst/>
          </a:prstGeom>
          <a:noFill/>
        </p:spPr>
        <p:txBody>
          <a:bodyPr wrap="square" rtlCol="0">
            <a:spAutoFit/>
          </a:bodyPr>
          <a:lstStyle/>
          <a:p>
            <a:pPr marL="571500" indent="-571500">
              <a:buFont typeface="Arial" pitchFamily="34" charset="0"/>
              <a:buChar char="•"/>
            </a:pPr>
            <a:r>
              <a:rPr lang="en-US" sz="4000">
                <a:latin typeface="Times New Roman" panose="02020603050405020304" pitchFamily="18" charset="0"/>
                <a:ea typeface="Times New Roman" panose="02020603050405020304" pitchFamily="18" charset="0"/>
                <a:cs typeface="Times New Roman" panose="02020603050405020304" pitchFamily="18" charset="0"/>
              </a:rPr>
              <a:t>User Authentication</a:t>
            </a:r>
            <a:endParaRPr lang="en-GB" sz="4000">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AI-Viva Session</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Performance Analytics</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Content Management</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Communication Module</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Integration with External Systems</a:t>
            </a:r>
          </a:p>
        </p:txBody>
      </p:sp>
      <p:sp>
        <p:nvSpPr>
          <p:cNvPr id="9" name="TextBox 8"/>
          <p:cNvSpPr txBox="1"/>
          <p:nvPr/>
        </p:nvSpPr>
        <p:spPr>
          <a:xfrm>
            <a:off x="9516077" y="3083691"/>
            <a:ext cx="8695723" cy="6178254"/>
          </a:xfrm>
          <a:prstGeom prst="rect">
            <a:avLst/>
          </a:prstGeom>
          <a:noFill/>
        </p:spPr>
        <p:txBody>
          <a:bodyPr wrap="square" rtlCol="0">
            <a:spAutoFit/>
          </a:bodyPr>
          <a:lstStyle/>
          <a:p>
            <a:pPr marL="571500" indent="-571500">
              <a:buFont typeface="Arial" pitchFamily="34" charset="0"/>
              <a:buChar char="•"/>
            </a:pPr>
            <a:r>
              <a:rPr lang="en-US" sz="4000">
                <a:latin typeface="Times New Roman" panose="02020603050405020304" pitchFamily="18" charset="0"/>
                <a:ea typeface="Times New Roman" panose="02020603050405020304" pitchFamily="18" charset="0"/>
                <a:cs typeface="Times New Roman" panose="02020603050405020304" pitchFamily="18" charset="0"/>
              </a:rPr>
              <a:t>Security</a:t>
            </a:r>
            <a:endParaRPr lang="en-GB" sz="4000">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Performance</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Reliability</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Scalability</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Usability</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Maintainability</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Compatibility</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Accessibility</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Localization</a:t>
            </a:r>
          </a:p>
          <a:p>
            <a:pPr marL="571500" indent="-571500">
              <a:buFont typeface="Arial" pitchFamily="34" charset="0"/>
              <a:buChar char="•"/>
            </a:pPr>
            <a:r>
              <a:rPr lang="en-GB" sz="4000">
                <a:latin typeface="Times New Roman" panose="02020603050405020304" pitchFamily="18" charset="0"/>
                <a:ea typeface="Times New Roman" panose="02020603050405020304" pitchFamily="18" charset="0"/>
                <a:cs typeface="Times New Roman" panose="02020603050405020304" pitchFamily="18" charset="0"/>
              </a:rPr>
              <a:t>Data Backup and Recovery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4968152" y="282993"/>
            <a:ext cx="9024507" cy="1634543"/>
          </a:xfrm>
          <a:prstGeom prst="rect">
            <a:avLst/>
          </a:prstGeom>
        </p:spPr>
        <p:txBody>
          <a:bodyPr lIns="0" tIns="0" rIns="0" bIns="0" rtlCol="0" anchor="t">
            <a:spAutoFit/>
          </a:bodyPr>
          <a:lstStyle/>
          <a:p>
            <a:pPr algn="ctr">
              <a:lnSpc>
                <a:spcPts val="6959"/>
              </a:lnSpc>
            </a:pPr>
            <a:r>
              <a:rPr lang="en-GB" sz="5799">
                <a:solidFill>
                  <a:srgbClr val="000000"/>
                </a:solidFill>
                <a:latin typeface="Cambria Bold"/>
                <a:ea typeface="Cambria Bold"/>
                <a:cs typeface="Cambria Bold"/>
                <a:sym typeface="Cambria Bold"/>
              </a:rPr>
              <a:t>References </a:t>
            </a:r>
            <a:endParaRPr lang="en-US" sz="5799">
              <a:solidFill>
                <a:srgbClr val="000000"/>
              </a:solidFill>
              <a:latin typeface="Cambria Bold"/>
              <a:ea typeface="Cambria Bold"/>
              <a:cs typeface="Cambria Bold"/>
              <a:sym typeface="Cambria Bold"/>
            </a:endParaRPr>
          </a:p>
          <a:p>
            <a:pPr algn="ctr">
              <a:lnSpc>
                <a:spcPts val="6959"/>
              </a:lnSpc>
              <a:spcBef>
                <a:spcPct val="0"/>
              </a:spcBef>
            </a:pPr>
            <a:endParaRPr lang="en-US" sz="5799">
              <a:solidFill>
                <a:srgbClr val="000000"/>
              </a:solidFill>
              <a:latin typeface="Cambria Bold"/>
              <a:ea typeface="Cambria Bold"/>
              <a:cs typeface="Cambria Bold"/>
              <a:sym typeface="Cambria Bold"/>
            </a:endParaRP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sp>
        <p:nvSpPr>
          <p:cNvPr id="7" name="TextBox 6"/>
          <p:cNvSpPr txBox="1"/>
          <p:nvPr/>
        </p:nvSpPr>
        <p:spPr>
          <a:xfrm>
            <a:off x="990600" y="2171700"/>
            <a:ext cx="16459200" cy="5187899"/>
          </a:xfrm>
          <a:prstGeom prst="rect">
            <a:avLst/>
          </a:prstGeom>
          <a:noFill/>
        </p:spPr>
        <p:txBody>
          <a:bodyPr wrap="square" rtlCol="0">
            <a:spAutoFit/>
          </a:bodyPr>
          <a:lstStyle/>
          <a:p>
            <a:pPr marL="457200" marR="0" indent="-228600" algn="just">
              <a:lnSpc>
                <a:spcPct val="107916"/>
              </a:lnSpc>
              <a:spcBef>
                <a:spcPts val="0"/>
              </a:spcBef>
              <a:spcAft>
                <a:spcPts val="800"/>
              </a:spcAft>
              <a:buSzPts val="5000"/>
              <a:buFont typeface="Symbol" panose="05050102010706020507" pitchFamily="18" charset="2"/>
              <a:buChar char=""/>
            </a:pPr>
            <a:r>
              <a:rPr lang="en-GB" sz="2500" b="0" i="0" u="none" strike="noStrike">
                <a:latin typeface="Times New Roman" panose="02020603050405020304" pitchFamily="18" charset="0"/>
                <a:ea typeface="+mn-ea"/>
                <a:cs typeface="Times New Roman" panose="02020603050405020304" pitchFamily="18" charset="0"/>
              </a:rPr>
              <a:t>Chassignol, M., Khoroshavin, A., Klimova, A., &amp; Bilyatdinova, A. (2018). Artificial intelligence trends in education: A narrative overview. Procedia Computer Science, 136, 16-24.</a:t>
            </a:r>
          </a:p>
          <a:p>
            <a:pPr marL="457200" marR="0" indent="-228600" algn="just">
              <a:lnSpc>
                <a:spcPct val="107916"/>
              </a:lnSpc>
              <a:spcBef>
                <a:spcPts val="0"/>
              </a:spcBef>
              <a:spcAft>
                <a:spcPts val="800"/>
              </a:spcAft>
              <a:buSzPts val="5000"/>
              <a:buFont typeface="Symbol" panose="05050102010706020507" pitchFamily="18" charset="2"/>
              <a:buChar char=""/>
            </a:pPr>
            <a:r>
              <a:rPr lang="en-GB" sz="2500" b="0" i="0" u="none" strike="noStrike">
                <a:latin typeface="Times New Roman" panose="02020603050405020304" pitchFamily="18" charset="0"/>
                <a:ea typeface="+mn-ea"/>
                <a:cs typeface="Times New Roman" panose="02020603050405020304" pitchFamily="18" charset="0"/>
              </a:rPr>
              <a:t>Huang, G.-B., Zhu, Q.-Y., &amp; Siew, C.-K. (2006). Extreme learning machine: theory and applications. Neurocomputing, 70(1-3), 489-501.</a:t>
            </a:r>
          </a:p>
          <a:p>
            <a:pPr marL="457200" marR="0" indent="-228600" algn="just">
              <a:lnSpc>
                <a:spcPct val="107916"/>
              </a:lnSpc>
              <a:spcBef>
                <a:spcPts val="0"/>
              </a:spcBef>
              <a:spcAft>
                <a:spcPts val="800"/>
              </a:spcAft>
              <a:buSzPts val="5000"/>
              <a:buFont typeface="Symbol" panose="05050102010706020507" pitchFamily="18" charset="2"/>
              <a:buChar char=""/>
            </a:pPr>
            <a:r>
              <a:rPr lang="en-GB" sz="2500" b="0" i="0" u="none" strike="noStrike">
                <a:latin typeface="Times New Roman" panose="02020603050405020304" pitchFamily="18" charset="0"/>
                <a:ea typeface="+mn-ea"/>
                <a:cs typeface="Times New Roman" panose="02020603050405020304" pitchFamily="18" charset="0"/>
              </a:rPr>
              <a:t>Jean-Charles, A. (2018). Internet of things in education: Artificial intelligence voice assistant in the classroom. Society for Information Technology &amp; Teacher Education International Conference, 883-885.</a:t>
            </a:r>
          </a:p>
          <a:p>
            <a:pPr marL="457200" marR="0" indent="-228600" algn="just">
              <a:lnSpc>
                <a:spcPct val="107916"/>
              </a:lnSpc>
              <a:spcBef>
                <a:spcPts val="0"/>
              </a:spcBef>
              <a:spcAft>
                <a:spcPts val="800"/>
              </a:spcAft>
              <a:buSzPts val="5000"/>
              <a:buFont typeface="Symbol" panose="05050102010706020507" pitchFamily="18" charset="2"/>
              <a:buChar char=""/>
            </a:pPr>
            <a:r>
              <a:rPr lang="en-GB" sz="2500" b="0" i="0" u="none" strike="noStrike">
                <a:latin typeface="Times New Roman" panose="02020603050405020304" pitchFamily="18" charset="0"/>
                <a:ea typeface="+mn-ea"/>
                <a:cs typeface="Times New Roman" panose="02020603050405020304" pitchFamily="18" charset="0"/>
              </a:rPr>
              <a:t>Patrick, S., Kennedy, K., &amp; Powell, A. (2013). Mean what you say: Defining and integrating personalized, blended and competency education. International Association for K-12 Online Learning.</a:t>
            </a:r>
          </a:p>
          <a:p>
            <a:pPr marL="457200" marR="0" indent="-228600" algn="just">
              <a:lnSpc>
                <a:spcPct val="107916"/>
              </a:lnSpc>
              <a:spcBef>
                <a:spcPts val="0"/>
              </a:spcBef>
              <a:spcAft>
                <a:spcPts val="800"/>
              </a:spcAft>
              <a:buSzPts val="5000"/>
              <a:buFont typeface="Symbol" panose="05050102010706020507" pitchFamily="18" charset="2"/>
              <a:buChar char=""/>
            </a:pPr>
            <a:endParaRPr lang="en-GB" sz="2500" b="0" i="0" u="none" strike="noStrike">
              <a:latin typeface="Times New Roman" panose="02020603050405020304" pitchFamily="18" charset="0"/>
              <a:ea typeface="+mn-ea"/>
              <a:cs typeface="Times New Roman" panose="02020603050405020304" pitchFamily="18" charset="0"/>
            </a:endParaRPr>
          </a:p>
          <a:p>
            <a:pPr marL="457200" marR="0" indent="-228600" algn="just">
              <a:lnSpc>
                <a:spcPct val="107916"/>
              </a:lnSpc>
              <a:spcBef>
                <a:spcPts val="0"/>
              </a:spcBef>
              <a:spcAft>
                <a:spcPts val="800"/>
              </a:spcAft>
              <a:buSzPts val="5000"/>
              <a:buFont typeface="Symbol" panose="05050102010706020507" pitchFamily="18" charset="2"/>
              <a:buChar char=""/>
            </a:pPr>
            <a:endParaRPr lang="en-GB" sz="2500" b="0" i="0" u="none" strike="noStrike">
              <a:latin typeface="Times New Roman" panose="02020603050405020304" pitchFamily="18" charset="0"/>
              <a:ea typeface="+mn-ea"/>
              <a:cs typeface="Times New Roman" panose="02020603050405020304" pitchFamily="18" charset="0"/>
            </a:endParaRPr>
          </a:p>
          <a:p>
            <a:endParaRPr lang="en-US" sz="2500" b="1">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3BECD"/>
        </a:solidFill>
        <a:effectLst/>
      </p:bgPr>
    </p:bg>
    <p:spTree>
      <p:nvGrpSpPr>
        <p:cNvPr id="1" name=""/>
        <p:cNvGrpSpPr/>
        <p:nvPr/>
      </p:nvGrpSpPr>
      <p:grpSpPr>
        <a:xfrm>
          <a:off x="0" y="0"/>
          <a:ext cx="0" cy="0"/>
          <a:chOff x="0" y="0"/>
          <a:chExt cx="0" cy="0"/>
        </a:xfrm>
      </p:grpSpPr>
      <p:sp>
        <p:nvSpPr>
          <p:cNvPr id="2" name="Freeform 2"/>
          <p:cNvSpPr/>
          <p:nvPr/>
        </p:nvSpPr>
        <p:spPr>
          <a:xfrm>
            <a:off x="10870595" y="0"/>
            <a:ext cx="7417405" cy="10287000"/>
          </a:xfrm>
          <a:custGeom>
            <a:avLst/>
            <a:gdLst/>
            <a:ahLst/>
            <a:cxnLst/>
            <a:rect l="l" t="t" r="r" b="b"/>
            <a:pathLst>
              <a:path w="7417405" h="10287000">
                <a:moveTo>
                  <a:pt x="0" y="0"/>
                </a:moveTo>
                <a:lnTo>
                  <a:pt x="7417405" y="0"/>
                </a:lnTo>
                <a:lnTo>
                  <a:pt x="7417405" y="10287000"/>
                </a:lnTo>
                <a:lnTo>
                  <a:pt x="0" y="10287000"/>
                </a:lnTo>
                <a:lnTo>
                  <a:pt x="0" y="0"/>
                </a:lnTo>
                <a:close/>
              </a:path>
            </a:pathLst>
          </a:custGeom>
          <a:blipFill>
            <a:blip r:embed="rId3"/>
            <a:srcRect/>
            <a:stretch>
              <a:fillRect l="-3507" t="-10256" b="-10256"/>
            </a:stretch>
          </a:blip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4"/>
            <a:srcRect/>
            <a:stretch>
              <a:fillRect t="-929972" r="-257299"/>
            </a:stretch>
          </a:blipFill>
        </p:spPr>
        <p:txBody>
          <a:bodyPr/>
          <a:lstStyle/>
          <a:p>
            <a:endParaRPr/>
          </a:p>
        </p:txBody>
      </p:sp>
      <p:sp>
        <p:nvSpPr>
          <p:cNvPr id="4" name="TextBox 4"/>
          <p:cNvSpPr txBox="1"/>
          <p:nvPr/>
        </p:nvSpPr>
        <p:spPr>
          <a:xfrm>
            <a:off x="341534" y="1028700"/>
            <a:ext cx="9478203" cy="6413708"/>
          </a:xfrm>
          <a:prstGeom prst="rect">
            <a:avLst/>
          </a:prstGeom>
        </p:spPr>
        <p:txBody>
          <a:bodyPr lIns="0" tIns="0" rIns="0" bIns="0" rtlCol="0" anchor="t">
            <a:spAutoFit/>
          </a:bodyPr>
          <a:lstStyle/>
          <a:p>
            <a:pPr algn="ctr">
              <a:lnSpc>
                <a:spcPts val="8756"/>
              </a:lnSpc>
            </a:pPr>
            <a:r>
              <a:rPr lang="en-US" sz="7297">
                <a:solidFill>
                  <a:srgbClr val="000000"/>
                </a:solidFill>
                <a:latin typeface="Cambria Bold Italics"/>
                <a:ea typeface="Cambria Bold Italics"/>
                <a:cs typeface="Cambria Bold Italics"/>
                <a:sym typeface="Cambria Bold Italics"/>
              </a:rPr>
              <a:t>AI powered Virtual mentor and Support System</a:t>
            </a:r>
          </a:p>
          <a:p>
            <a:pPr algn="ctr">
              <a:lnSpc>
                <a:spcPts val="8756"/>
              </a:lnSpc>
            </a:pPr>
            <a:endParaRPr lang="en-US" sz="7297">
              <a:solidFill>
                <a:srgbClr val="000000"/>
              </a:solidFill>
              <a:latin typeface="Cambria Bold Italics"/>
              <a:ea typeface="Cambria Bold Italics"/>
              <a:cs typeface="Cambria Bold Italics"/>
              <a:sym typeface="Cambria Bold Italics"/>
            </a:endParaRPr>
          </a:p>
          <a:p>
            <a:pPr algn="r">
              <a:lnSpc>
                <a:spcPts val="5307"/>
              </a:lnSpc>
            </a:pPr>
            <a:r>
              <a:rPr lang="en-US" sz="4422">
                <a:solidFill>
                  <a:srgbClr val="122E54"/>
                </a:solidFill>
                <a:latin typeface="Cambria Bold Italics"/>
                <a:ea typeface="Cambria Bold Italics"/>
                <a:cs typeface="Cambria Bold Italics"/>
                <a:sym typeface="Cambria Bold Italics"/>
              </a:rPr>
              <a:t>It21188954</a:t>
            </a:r>
          </a:p>
          <a:p>
            <a:pPr algn="r">
              <a:lnSpc>
                <a:spcPts val="5307"/>
              </a:lnSpc>
            </a:pPr>
            <a:r>
              <a:rPr lang="en-US" sz="4422">
                <a:solidFill>
                  <a:srgbClr val="122E54"/>
                </a:solidFill>
                <a:latin typeface="Cambria Bold Italics"/>
                <a:ea typeface="Cambria Bold Italics"/>
                <a:cs typeface="Cambria Bold Italics"/>
                <a:sym typeface="Cambria Bold Italics"/>
              </a:rPr>
              <a:t>Saseena M.U.F</a:t>
            </a:r>
          </a:p>
          <a:p>
            <a:pPr algn="r">
              <a:lnSpc>
                <a:spcPts val="5307"/>
              </a:lnSpc>
              <a:spcBef>
                <a:spcPct val="0"/>
              </a:spcBef>
            </a:pPr>
            <a:r>
              <a:rPr lang="en-US" sz="4422" spc="-3">
                <a:solidFill>
                  <a:srgbClr val="122E54"/>
                </a:solidFill>
                <a:latin typeface="Cambria Bold Italics"/>
                <a:ea typeface="Cambria Bold Italics"/>
                <a:cs typeface="Cambria Bold Italics"/>
                <a:sym typeface="Cambria Bold Italics"/>
              </a:rPr>
              <a:t>Information Technology</a:t>
            </a:r>
            <a:r>
              <a:rPr lang="en-US" sz="4422" spc="-3">
                <a:solidFill>
                  <a:srgbClr val="000000"/>
                </a:solidFill>
                <a:latin typeface="Cambria Bold Italics"/>
                <a:ea typeface="Cambria Bold Italics"/>
                <a:cs typeface="Cambria Bold Italics"/>
                <a:sym typeface="Cambria Bold Italics"/>
              </a:rPr>
              <a:t> </a:t>
            </a:r>
          </a:p>
        </p:txBody>
      </p:sp>
      <p:sp>
        <p:nvSpPr>
          <p:cNvPr id="5" name="TextBox 5"/>
          <p:cNvSpPr txBox="1"/>
          <p:nvPr/>
        </p:nvSpPr>
        <p:spPr>
          <a:xfrm>
            <a:off x="4121280"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Freeform 3"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grpSp>
        <p:nvGrpSpPr>
          <p:cNvPr id="4" name="Group 4"/>
          <p:cNvGrpSpPr>
            <a:grpSpLocks noChangeAspect="1"/>
          </p:cNvGrpSpPr>
          <p:nvPr/>
        </p:nvGrpSpPr>
        <p:grpSpPr>
          <a:xfrm>
            <a:off x="1353618" y="3060781"/>
            <a:ext cx="3596283" cy="3596283"/>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808FA4"/>
            </a:solidFill>
          </p:spPr>
          <p:txBody>
            <a:bodyPr/>
            <a:lstStyle/>
            <a:p>
              <a:endParaRPr/>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rcRect/>
              <a:stretch>
                <a:fillRect l="223" r="223"/>
              </a:stretch>
            </a:blipFill>
          </p:spPr>
          <p:txBody>
            <a:bodyPr/>
            <a:lstStyle/>
            <a:p>
              <a:endParaRPr/>
            </a:p>
          </p:txBody>
        </p:sp>
      </p:grpSp>
      <p:grpSp>
        <p:nvGrpSpPr>
          <p:cNvPr id="8" name="Group 8"/>
          <p:cNvGrpSpPr>
            <a:grpSpLocks noChangeAspect="1"/>
          </p:cNvGrpSpPr>
          <p:nvPr/>
        </p:nvGrpSpPr>
        <p:grpSpPr>
          <a:xfrm>
            <a:off x="5404345" y="3060781"/>
            <a:ext cx="3739655" cy="3739655"/>
            <a:chOff x="0" y="0"/>
            <a:chExt cx="14840029" cy="14840029"/>
          </a:xfrm>
        </p:grpSpPr>
        <p:sp>
          <p:nvSpPr>
            <p:cNvPr id="9" name="Freeform 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808FA4"/>
            </a:solidFill>
          </p:spPr>
          <p:txBody>
            <a:bodyPr/>
            <a:lstStyle/>
            <a:p>
              <a:endParaRPr/>
            </a:p>
          </p:txBody>
        </p:sp>
        <p:sp>
          <p:nvSpPr>
            <p:cNvPr id="10" name="Freeform 1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a:p>
          </p:txBody>
        </p:sp>
        <p:sp>
          <p:nvSpPr>
            <p:cNvPr id="11" name="Freeform 1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rcRect/>
              <a:stretch>
                <a:fillRect l="223" t="-6956" r="223" b="-6956"/>
              </a:stretch>
            </a:blipFill>
          </p:spPr>
          <p:txBody>
            <a:bodyPr/>
            <a:lstStyle/>
            <a:p>
              <a:endParaRPr/>
            </a:p>
          </p:txBody>
        </p:sp>
      </p:grpSp>
      <p:grpSp>
        <p:nvGrpSpPr>
          <p:cNvPr id="12" name="Group 12"/>
          <p:cNvGrpSpPr>
            <a:grpSpLocks noChangeAspect="1"/>
          </p:cNvGrpSpPr>
          <p:nvPr/>
        </p:nvGrpSpPr>
        <p:grpSpPr>
          <a:xfrm>
            <a:off x="9924939" y="2997783"/>
            <a:ext cx="3665190" cy="3665190"/>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808FA4"/>
            </a:solidFill>
          </p:spPr>
          <p:txBody>
            <a:bodyPr/>
            <a:lstStyle/>
            <a:p>
              <a:endParaRPr/>
            </a:p>
          </p:txBody>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a:p>
          </p:txBody>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rcRect/>
              <a:stretch>
                <a:fillRect l="223" r="223"/>
              </a:stretch>
            </a:blipFill>
          </p:spPr>
          <p:txBody>
            <a:bodyPr/>
            <a:lstStyle/>
            <a:p>
              <a:endParaRPr/>
            </a:p>
          </p:txBody>
        </p:sp>
      </p:grpSp>
      <p:grpSp>
        <p:nvGrpSpPr>
          <p:cNvPr id="16" name="Group 16"/>
          <p:cNvGrpSpPr>
            <a:grpSpLocks noChangeAspect="1"/>
          </p:cNvGrpSpPr>
          <p:nvPr/>
        </p:nvGrpSpPr>
        <p:grpSpPr>
          <a:xfrm>
            <a:off x="14003579" y="2997783"/>
            <a:ext cx="3659281" cy="3659281"/>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808FA4"/>
            </a:solidFill>
          </p:spPr>
          <p:txBody>
            <a:bodyPr/>
            <a:lstStyle/>
            <a:p>
              <a:endParaRPr/>
            </a:p>
          </p:txBody>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a:p>
          </p:txBody>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rcRect/>
              <a:stretch>
                <a:fillRect l="223" t="-14285" r="223" b="-14285"/>
              </a:stretch>
            </a:blipFill>
          </p:spPr>
          <p:txBody>
            <a:bodyPr/>
            <a:lstStyle/>
            <a:p>
              <a:endParaRPr/>
            </a:p>
          </p:txBody>
        </p:sp>
      </p:grpSp>
      <p:sp>
        <p:nvSpPr>
          <p:cNvPr id="20" name="TextBox 20"/>
          <p:cNvSpPr txBox="1"/>
          <p:nvPr/>
        </p:nvSpPr>
        <p:spPr>
          <a:xfrm>
            <a:off x="5925756" y="390525"/>
            <a:ext cx="6436487" cy="1266825"/>
          </a:xfrm>
          <a:prstGeom prst="rect">
            <a:avLst/>
          </a:prstGeom>
        </p:spPr>
        <p:txBody>
          <a:bodyPr lIns="0" tIns="0" rIns="0" bIns="0" rtlCol="0" anchor="t">
            <a:spAutoFit/>
          </a:bodyPr>
          <a:lstStyle/>
          <a:p>
            <a:pPr algn="ctr">
              <a:lnSpc>
                <a:spcPts val="9959"/>
              </a:lnSpc>
              <a:spcBef>
                <a:spcPct val="0"/>
              </a:spcBef>
            </a:pPr>
            <a:r>
              <a:rPr lang="en-US" sz="8299" spc="-5">
                <a:solidFill>
                  <a:srgbClr val="000000"/>
                </a:solidFill>
                <a:latin typeface="Cambria Bold"/>
                <a:ea typeface="Cambria Bold"/>
                <a:cs typeface="Cambria Bold"/>
                <a:sym typeface="Cambria Bold"/>
              </a:rPr>
              <a:t>OUR  TEAM</a:t>
            </a:r>
          </a:p>
        </p:txBody>
      </p:sp>
      <p:sp>
        <p:nvSpPr>
          <p:cNvPr id="21" name="TextBox 21"/>
          <p:cNvSpPr txBox="1"/>
          <p:nvPr/>
        </p:nvSpPr>
        <p:spPr>
          <a:xfrm>
            <a:off x="1178001" y="7385597"/>
            <a:ext cx="3771900" cy="904875"/>
          </a:xfrm>
          <a:prstGeom prst="rect">
            <a:avLst/>
          </a:prstGeom>
        </p:spPr>
        <p:txBody>
          <a:bodyPr lIns="0" tIns="0" rIns="0" bIns="0" rtlCol="0" anchor="t">
            <a:spAutoFit/>
          </a:bodyPr>
          <a:lstStyle/>
          <a:p>
            <a:pPr algn="ctr">
              <a:lnSpc>
                <a:spcPts val="3599"/>
              </a:lnSpc>
            </a:pPr>
            <a:r>
              <a:rPr lang="en-US" sz="2999">
                <a:solidFill>
                  <a:srgbClr val="000000"/>
                </a:solidFill>
                <a:latin typeface="Cambria Bold"/>
                <a:ea typeface="Cambria Bold"/>
                <a:cs typeface="Cambria Bold"/>
                <a:sym typeface="Cambria Bold"/>
              </a:rPr>
              <a:t>Vilajini.Y</a:t>
            </a:r>
          </a:p>
          <a:p>
            <a:pPr algn="ctr">
              <a:lnSpc>
                <a:spcPts val="3599"/>
              </a:lnSpc>
              <a:spcBef>
                <a:spcPct val="0"/>
              </a:spcBef>
            </a:pPr>
            <a:r>
              <a:rPr lang="en-US" sz="2999" spc="-2">
                <a:solidFill>
                  <a:srgbClr val="000000"/>
                </a:solidFill>
                <a:latin typeface="Cambria Bold"/>
                <a:ea typeface="Cambria Bold"/>
                <a:cs typeface="Cambria Bold"/>
                <a:sym typeface="Cambria Bold"/>
              </a:rPr>
              <a:t>IT2118928</a:t>
            </a:r>
          </a:p>
        </p:txBody>
      </p:sp>
      <p:sp>
        <p:nvSpPr>
          <p:cNvPr id="22" name="TextBox 22"/>
          <p:cNvSpPr txBox="1"/>
          <p:nvPr/>
        </p:nvSpPr>
        <p:spPr>
          <a:xfrm>
            <a:off x="5698303" y="7385597"/>
            <a:ext cx="3070331" cy="907917"/>
          </a:xfrm>
          <a:prstGeom prst="rect">
            <a:avLst/>
          </a:prstGeom>
        </p:spPr>
        <p:txBody>
          <a:bodyPr lIns="0" tIns="0" rIns="0" bIns="0" rtlCol="0" anchor="t">
            <a:spAutoFit/>
          </a:bodyPr>
          <a:lstStyle/>
          <a:p>
            <a:pPr algn="ctr">
              <a:lnSpc>
                <a:spcPts val="3536"/>
              </a:lnSpc>
            </a:pPr>
            <a:r>
              <a:rPr lang="en-US" sz="2947">
                <a:solidFill>
                  <a:srgbClr val="000000"/>
                </a:solidFill>
                <a:latin typeface="Cambria Bold"/>
                <a:ea typeface="Cambria Bold"/>
                <a:cs typeface="Cambria Bold"/>
                <a:sym typeface="Cambria Bold"/>
              </a:rPr>
              <a:t>Saseena M.U.F</a:t>
            </a:r>
          </a:p>
          <a:p>
            <a:pPr algn="ctr">
              <a:lnSpc>
                <a:spcPts val="3536"/>
              </a:lnSpc>
              <a:spcBef>
                <a:spcPct val="0"/>
              </a:spcBef>
            </a:pPr>
            <a:r>
              <a:rPr lang="en-US" sz="2947">
                <a:solidFill>
                  <a:srgbClr val="000000"/>
                </a:solidFill>
                <a:latin typeface="Cambria Bold"/>
                <a:ea typeface="Cambria Bold"/>
                <a:cs typeface="Cambria Bold"/>
                <a:sym typeface="Cambria Bold"/>
              </a:rPr>
              <a:t>IT21188954</a:t>
            </a:r>
          </a:p>
        </p:txBody>
      </p:sp>
      <p:sp>
        <p:nvSpPr>
          <p:cNvPr id="23" name="TextBox 23"/>
          <p:cNvSpPr txBox="1"/>
          <p:nvPr/>
        </p:nvSpPr>
        <p:spPr>
          <a:xfrm>
            <a:off x="10135552" y="7376072"/>
            <a:ext cx="3243963" cy="933450"/>
          </a:xfrm>
          <a:prstGeom prst="rect">
            <a:avLst/>
          </a:prstGeom>
        </p:spPr>
        <p:txBody>
          <a:bodyPr lIns="0" tIns="0" rIns="0" bIns="0" rtlCol="0" anchor="t">
            <a:spAutoFit/>
          </a:bodyPr>
          <a:lstStyle/>
          <a:p>
            <a:pPr algn="ctr">
              <a:lnSpc>
                <a:spcPts val="3600"/>
              </a:lnSpc>
            </a:pPr>
            <a:r>
              <a:rPr lang="en-US" sz="3000">
                <a:solidFill>
                  <a:srgbClr val="000000"/>
                </a:solidFill>
                <a:latin typeface="Cambria Bold"/>
                <a:ea typeface="Cambria Bold"/>
                <a:cs typeface="Cambria Bold"/>
                <a:sym typeface="Cambria Bold"/>
              </a:rPr>
              <a:t>Sujeevan.R</a:t>
            </a:r>
          </a:p>
          <a:p>
            <a:pPr algn="ctr">
              <a:lnSpc>
                <a:spcPts val="3600"/>
              </a:lnSpc>
              <a:spcBef>
                <a:spcPct val="0"/>
              </a:spcBef>
            </a:pPr>
            <a:r>
              <a:rPr lang="en-US" sz="3000" spc="-2">
                <a:solidFill>
                  <a:srgbClr val="000000"/>
                </a:solidFill>
                <a:latin typeface="Cambria Bold"/>
                <a:ea typeface="Cambria Bold"/>
                <a:cs typeface="Cambria Bold"/>
                <a:sym typeface="Cambria Bold"/>
              </a:rPr>
              <a:t>IT20657314</a:t>
            </a:r>
          </a:p>
        </p:txBody>
      </p:sp>
      <p:sp>
        <p:nvSpPr>
          <p:cNvPr id="24" name="TextBox 24"/>
          <p:cNvSpPr txBox="1"/>
          <p:nvPr/>
        </p:nvSpPr>
        <p:spPr>
          <a:xfrm>
            <a:off x="13763374" y="7357022"/>
            <a:ext cx="3899486" cy="933450"/>
          </a:xfrm>
          <a:prstGeom prst="rect">
            <a:avLst/>
          </a:prstGeom>
        </p:spPr>
        <p:txBody>
          <a:bodyPr lIns="0" tIns="0" rIns="0" bIns="0" rtlCol="0" anchor="t">
            <a:spAutoFit/>
          </a:bodyPr>
          <a:lstStyle/>
          <a:p>
            <a:pPr algn="ctr">
              <a:lnSpc>
                <a:spcPts val="3600"/>
              </a:lnSpc>
            </a:pPr>
            <a:r>
              <a:rPr lang="en-US" sz="3000">
                <a:solidFill>
                  <a:srgbClr val="000000"/>
                </a:solidFill>
                <a:latin typeface="Cambria Bold"/>
                <a:ea typeface="Cambria Bold"/>
                <a:cs typeface="Cambria Bold"/>
                <a:sym typeface="Cambria Bold"/>
              </a:rPr>
              <a:t>Niles A.P</a:t>
            </a:r>
          </a:p>
          <a:p>
            <a:pPr algn="ctr">
              <a:lnSpc>
                <a:spcPts val="3600"/>
              </a:lnSpc>
              <a:spcBef>
                <a:spcPct val="0"/>
              </a:spcBef>
            </a:pPr>
            <a:r>
              <a:rPr lang="en-US" sz="3000" spc="-2">
                <a:solidFill>
                  <a:srgbClr val="000000"/>
                </a:solidFill>
                <a:latin typeface="Cambria Bold"/>
                <a:ea typeface="Cambria Bold"/>
                <a:cs typeface="Cambria Bold"/>
                <a:sym typeface="Cambria Bold"/>
              </a:rPr>
              <a:t>IT21347726</a:t>
            </a:r>
          </a:p>
        </p:txBody>
      </p:sp>
      <p:sp>
        <p:nvSpPr>
          <p:cNvPr id="25" name="TextBox 24">
            <a:extLst>
              <a:ext uri="{FF2B5EF4-FFF2-40B4-BE49-F238E27FC236}">
                <a16:creationId xmlns:a16="http://schemas.microsoft.com/office/drawing/2014/main" id="{45A1CC33-26ED-26FE-BD40-0A8D5B483E65}"/>
              </a:ext>
            </a:extLst>
          </p:cNvPr>
          <p:cNvSpPr txBox="1"/>
          <p:nvPr/>
        </p:nvSpPr>
        <p:spPr>
          <a:xfrm>
            <a:off x="4373746" y="9011493"/>
            <a:ext cx="1144213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50" err="1">
                <a:latin typeface="Cambria Bold"/>
              </a:rPr>
              <a:t>Vilajini.Y</a:t>
            </a:r>
            <a:r>
              <a:rPr lang="en-US" sz="2950" dirty="0">
                <a:latin typeface="Cambria Bold"/>
              </a:rPr>
              <a:t>, </a:t>
            </a:r>
            <a:r>
              <a:rPr lang="en-US" sz="2900" err="1">
                <a:ea typeface="+mn-lt"/>
                <a:cs typeface="+mn-lt"/>
              </a:rPr>
              <a:t>Saseena</a:t>
            </a:r>
            <a:r>
              <a:rPr lang="en-US" sz="2900" dirty="0">
                <a:ea typeface="+mn-lt"/>
                <a:cs typeface="+mn-lt"/>
              </a:rPr>
              <a:t> M.U.F, </a:t>
            </a:r>
            <a:r>
              <a:rPr lang="en-US" sz="3000" err="1">
                <a:ea typeface="+mn-lt"/>
                <a:cs typeface="+mn-lt"/>
              </a:rPr>
              <a:t>Sujeevan.R</a:t>
            </a:r>
            <a:r>
              <a:rPr lang="en-US" sz="3000" dirty="0">
                <a:ea typeface="+mn-lt"/>
                <a:cs typeface="+mn-lt"/>
              </a:rPr>
              <a:t>, </a:t>
            </a:r>
          </a:p>
          <a:p>
            <a:r>
              <a:rPr lang="en-US" sz="3000" dirty="0">
                <a:ea typeface="+mn-lt"/>
                <a:cs typeface="+mn-lt"/>
              </a:rPr>
              <a:t>Niles A.P</a:t>
            </a:r>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76529" y="-4762"/>
            <a:ext cx="10111471" cy="10291762"/>
          </a:xfrm>
          <a:prstGeom prst="rect">
            <a:avLst/>
          </a:prstGeom>
          <a:solidFill>
            <a:srgbClr val="B3BECD"/>
          </a:solidFill>
        </p:spPr>
        <p:txBody>
          <a:bodyPr/>
          <a:lstStyle/>
          <a:p>
            <a:endParaRPr/>
          </a:p>
        </p:txBody>
      </p:sp>
      <p:sp>
        <p:nvSpPr>
          <p:cNvPr id="3" name="TextBox 3"/>
          <p:cNvSpPr txBox="1"/>
          <p:nvPr/>
        </p:nvSpPr>
        <p:spPr>
          <a:xfrm>
            <a:off x="1311991" y="2672607"/>
            <a:ext cx="5868632" cy="1104900"/>
          </a:xfrm>
          <a:prstGeom prst="rect">
            <a:avLst/>
          </a:prstGeom>
        </p:spPr>
        <p:txBody>
          <a:bodyPr lIns="0" tIns="0" rIns="0" bIns="0" rtlCol="0" anchor="t">
            <a:spAutoFit/>
          </a:bodyPr>
          <a:lstStyle/>
          <a:p>
            <a:pPr algn="ctr">
              <a:lnSpc>
                <a:spcPts val="8639"/>
              </a:lnSpc>
              <a:spcBef>
                <a:spcPct val="0"/>
              </a:spcBef>
            </a:pPr>
            <a:r>
              <a:rPr lang="en-US" sz="7199" spc="-5">
                <a:solidFill>
                  <a:srgbClr val="000000"/>
                </a:solidFill>
                <a:latin typeface="Cambria Bold Italics"/>
                <a:ea typeface="Cambria Bold Italics"/>
                <a:cs typeface="Cambria Bold Italics"/>
                <a:sym typeface="Cambria Bold Italics"/>
              </a:rPr>
              <a:t>Introduction</a:t>
            </a:r>
          </a:p>
        </p:txBody>
      </p:sp>
      <p:sp>
        <p:nvSpPr>
          <p:cNvPr id="4" name="TextBox 4"/>
          <p:cNvSpPr txBox="1"/>
          <p:nvPr/>
        </p:nvSpPr>
        <p:spPr>
          <a:xfrm>
            <a:off x="11484650" y="1246921"/>
            <a:ext cx="3495229" cy="696467"/>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Background</a:t>
            </a:r>
          </a:p>
        </p:txBody>
      </p:sp>
      <p:sp>
        <p:nvSpPr>
          <p:cNvPr id="5" name="AutoShape 5"/>
          <p:cNvSpPr/>
          <p:nvPr/>
        </p:nvSpPr>
        <p:spPr>
          <a:xfrm>
            <a:off x="9986145" y="6625575"/>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6" name="TextBox 6"/>
          <p:cNvSpPr txBox="1"/>
          <p:nvPr/>
        </p:nvSpPr>
        <p:spPr>
          <a:xfrm>
            <a:off x="10521254" y="2696850"/>
            <a:ext cx="542202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Question</a:t>
            </a:r>
          </a:p>
        </p:txBody>
      </p:sp>
      <p:sp>
        <p:nvSpPr>
          <p:cNvPr id="7" name="TextBox 7"/>
          <p:cNvSpPr txBox="1"/>
          <p:nvPr/>
        </p:nvSpPr>
        <p:spPr>
          <a:xfrm>
            <a:off x="11021034" y="4024137"/>
            <a:ext cx="471201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Gap</a:t>
            </a:r>
          </a:p>
        </p:txBody>
      </p:sp>
      <p:sp>
        <p:nvSpPr>
          <p:cNvPr id="8" name="TextBox 8"/>
          <p:cNvSpPr txBox="1"/>
          <p:nvPr/>
        </p:nvSpPr>
        <p:spPr>
          <a:xfrm>
            <a:off x="11484650" y="5514975"/>
            <a:ext cx="349522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Objectives</a:t>
            </a:r>
          </a:p>
        </p:txBody>
      </p:sp>
      <p:sp>
        <p:nvSpPr>
          <p:cNvPr id="9" name="TextBox 9"/>
          <p:cNvSpPr txBox="1"/>
          <p:nvPr/>
        </p:nvSpPr>
        <p:spPr>
          <a:xfrm>
            <a:off x="11267443" y="6992288"/>
            <a:ext cx="4219194"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Methodology</a:t>
            </a:r>
          </a:p>
        </p:txBody>
      </p:sp>
      <p:sp>
        <p:nvSpPr>
          <p:cNvPr id="10" name="AutoShape 10"/>
          <p:cNvSpPr/>
          <p:nvPr/>
        </p:nvSpPr>
        <p:spPr>
          <a:xfrm>
            <a:off x="9768937" y="2328008"/>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11" name="AutoShape 11"/>
          <p:cNvSpPr/>
          <p:nvPr/>
        </p:nvSpPr>
        <p:spPr>
          <a:xfrm>
            <a:off x="9768937" y="3782269"/>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12" name="AutoShape 12"/>
          <p:cNvSpPr/>
          <p:nvPr/>
        </p:nvSpPr>
        <p:spPr>
          <a:xfrm>
            <a:off x="9768937" y="5148262"/>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13" name="TextBox 13"/>
          <p:cNvSpPr txBox="1"/>
          <p:nvPr/>
        </p:nvSpPr>
        <p:spPr>
          <a:xfrm>
            <a:off x="424630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14" name="Freeform 1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TextBox 2"/>
          <p:cNvSpPr txBox="1"/>
          <p:nvPr/>
        </p:nvSpPr>
        <p:spPr>
          <a:xfrm>
            <a:off x="783884" y="2002046"/>
            <a:ext cx="13894759" cy="5953579"/>
          </a:xfrm>
          <a:prstGeom prst="rect">
            <a:avLst/>
          </a:prstGeom>
        </p:spPr>
        <p:txBody>
          <a:bodyPr lIns="0" tIns="0" rIns="0" bIns="0" rtlCol="0" anchor="t">
            <a:spAutoFit/>
          </a:bodyPr>
          <a:lstStyle/>
          <a:p>
            <a:pPr algn="ctr">
              <a:lnSpc>
                <a:spcPts val="5258"/>
              </a:lnSpc>
              <a:spcBef>
                <a:spcPct val="0"/>
              </a:spcBef>
            </a:pPr>
            <a:endParaRPr/>
          </a:p>
          <a:p>
            <a:pPr marL="946007" lvl="1" indent="-473004" algn="ctr">
              <a:lnSpc>
                <a:spcPts val="5258"/>
              </a:lnSpc>
              <a:buFont typeface="Arial" pitchFamily="34" charset="0"/>
              <a:buChar char="•"/>
            </a:pPr>
            <a:r>
              <a:rPr lang="en-US" sz="4381">
                <a:solidFill>
                  <a:srgbClr val="2A266D"/>
                </a:solidFill>
                <a:latin typeface="Cambria Bold"/>
                <a:ea typeface="Cambria Bold"/>
                <a:cs typeface="Cambria Bold"/>
                <a:sym typeface="Cambria Bold"/>
              </a:rPr>
              <a:t>Utilize AI to create a virtual mentor for vocational education</a:t>
            </a:r>
          </a:p>
          <a:p>
            <a:pPr algn="ctr">
              <a:lnSpc>
                <a:spcPts val="5258"/>
              </a:lnSpc>
            </a:pPr>
            <a:endParaRPr lang="en-US" sz="4381">
              <a:solidFill>
                <a:srgbClr val="2A266D"/>
              </a:solidFill>
              <a:latin typeface="Cambria Bold"/>
              <a:ea typeface="Cambria Bold"/>
              <a:cs typeface="Cambria Bold"/>
              <a:sym typeface="Cambria Bold"/>
            </a:endParaRPr>
          </a:p>
          <a:p>
            <a:pPr marL="946007" lvl="1" indent="-473004" algn="ctr">
              <a:lnSpc>
                <a:spcPts val="5258"/>
              </a:lnSpc>
              <a:buFont typeface="Arial" pitchFamily="34" charset="0"/>
              <a:buChar char="•"/>
            </a:pPr>
            <a:r>
              <a:rPr lang="en-US" sz="4381">
                <a:solidFill>
                  <a:srgbClr val="2A266D"/>
                </a:solidFill>
                <a:latin typeface="Cambria Bold"/>
                <a:ea typeface="Cambria Bold"/>
                <a:cs typeface="Cambria Bold"/>
                <a:sym typeface="Cambria Bold"/>
              </a:rPr>
              <a:t>Provide personalized support and guidance to students.</a:t>
            </a:r>
          </a:p>
          <a:p>
            <a:pPr algn="ctr">
              <a:lnSpc>
                <a:spcPts val="5258"/>
              </a:lnSpc>
            </a:pPr>
            <a:endParaRPr lang="en-US" sz="4381">
              <a:solidFill>
                <a:srgbClr val="2A266D"/>
              </a:solidFill>
              <a:latin typeface="Cambria Bold"/>
              <a:ea typeface="Cambria Bold"/>
              <a:cs typeface="Cambria Bold"/>
              <a:sym typeface="Cambria Bold"/>
            </a:endParaRPr>
          </a:p>
          <a:p>
            <a:pPr marL="946007" lvl="1" indent="-473004" algn="ctr">
              <a:lnSpc>
                <a:spcPts val="5258"/>
              </a:lnSpc>
              <a:buFont typeface="Arial" pitchFamily="34" charset="0"/>
              <a:buChar char="•"/>
            </a:pPr>
            <a:r>
              <a:rPr lang="en-US" sz="4381" spc="-3">
                <a:solidFill>
                  <a:srgbClr val="2A266D"/>
                </a:solidFill>
                <a:latin typeface="Cambria Bold"/>
                <a:ea typeface="Cambria Bold"/>
                <a:cs typeface="Cambria Bold"/>
                <a:sym typeface="Cambria Bold"/>
              </a:rPr>
              <a:t>Facilitate continuous improvement and skill development.</a:t>
            </a: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Freeform 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5" name="Freeform 5"/>
          <p:cNvSpPr/>
          <p:nvPr/>
        </p:nvSpPr>
        <p:spPr>
          <a:xfrm>
            <a:off x="13945299" y="5143500"/>
            <a:ext cx="3780559" cy="3780559"/>
          </a:xfrm>
          <a:custGeom>
            <a:avLst/>
            <a:gdLst/>
            <a:ahLst/>
            <a:cxnLst/>
            <a:rect l="l" t="t" r="r" b="b"/>
            <a:pathLst>
              <a:path w="3780559" h="3780559">
                <a:moveTo>
                  <a:pt x="0" y="0"/>
                </a:moveTo>
                <a:lnTo>
                  <a:pt x="3780558" y="0"/>
                </a:lnTo>
                <a:lnTo>
                  <a:pt x="3780558" y="3780559"/>
                </a:lnTo>
                <a:lnTo>
                  <a:pt x="0" y="3780559"/>
                </a:lnTo>
                <a:lnTo>
                  <a:pt x="0" y="0"/>
                </a:lnTo>
                <a:close/>
              </a:path>
            </a:pathLst>
          </a:custGeom>
          <a:blipFill>
            <a:blip r:embed="rId4"/>
            <a:srcRect/>
            <a:stretch>
              <a:fillRect/>
            </a:stretch>
          </a:blipFill>
        </p:spPr>
        <p:txBody>
          <a:bodyPr/>
          <a:lstStyle/>
          <a:p>
            <a:endParaRPr/>
          </a:p>
        </p:txBody>
      </p:sp>
      <p:sp>
        <p:nvSpPr>
          <p:cNvPr id="6" name="TextBox 6"/>
          <p:cNvSpPr txBox="1"/>
          <p:nvPr/>
        </p:nvSpPr>
        <p:spPr>
          <a:xfrm>
            <a:off x="6627274" y="282993"/>
            <a:ext cx="4654007" cy="878549"/>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Background</a:t>
            </a:r>
          </a:p>
        </p:txBody>
      </p:sp>
      <p:sp>
        <p:nvSpPr>
          <p:cNvPr id="7" name="TextBox 7"/>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6787994" y="373480"/>
            <a:ext cx="4712011" cy="781050"/>
          </a:xfrm>
          <a:prstGeom prst="rect">
            <a:avLst/>
          </a:prstGeom>
        </p:spPr>
        <p:txBody>
          <a:bodyPr lIns="0" tIns="0" rIns="0" bIns="0" rtlCol="0" anchor="t">
            <a:spAutoFit/>
          </a:bodyPr>
          <a:lstStyle/>
          <a:p>
            <a:pPr algn="ctr">
              <a:lnSpc>
                <a:spcPts val="6119"/>
              </a:lnSpc>
              <a:spcBef>
                <a:spcPct val="0"/>
              </a:spcBef>
            </a:pPr>
            <a:r>
              <a:rPr lang="en-US" sz="5099" spc="-3">
                <a:solidFill>
                  <a:srgbClr val="000000"/>
                </a:solidFill>
                <a:latin typeface="Cambria Bold"/>
                <a:ea typeface="Cambria Bold"/>
                <a:cs typeface="Cambria Bold"/>
                <a:sym typeface="Cambria Bold"/>
              </a:rPr>
              <a:t>Research Gap</a:t>
            </a:r>
          </a:p>
        </p:txBody>
      </p:sp>
      <p:sp>
        <p:nvSpPr>
          <p:cNvPr id="5" name="TextBox 5"/>
          <p:cNvSpPr txBox="1"/>
          <p:nvPr/>
        </p:nvSpPr>
        <p:spPr>
          <a:xfrm>
            <a:off x="416857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6" name="TextBox 6"/>
          <p:cNvSpPr txBox="1"/>
          <p:nvPr/>
        </p:nvSpPr>
        <p:spPr>
          <a:xfrm>
            <a:off x="-430934" y="3235233"/>
            <a:ext cx="4009725" cy="733425"/>
          </a:xfrm>
          <a:prstGeom prst="rect">
            <a:avLst/>
          </a:prstGeom>
        </p:spPr>
        <p:txBody>
          <a:bodyPr lIns="0" tIns="0" rIns="0" bIns="0" rtlCol="0" anchor="t">
            <a:spAutoFit/>
          </a:bodyPr>
          <a:lstStyle/>
          <a:p>
            <a:pPr algn="ctr">
              <a:lnSpc>
                <a:spcPts val="5714"/>
              </a:lnSpc>
              <a:spcBef>
                <a:spcPct val="0"/>
              </a:spcBef>
            </a:pPr>
            <a:r>
              <a:rPr lang="en-US" sz="4761" spc="-3">
                <a:solidFill>
                  <a:srgbClr val="000000"/>
                </a:solidFill>
                <a:latin typeface="Cambria Bold"/>
                <a:ea typeface="Cambria Bold"/>
                <a:cs typeface="Cambria Bold"/>
                <a:sym typeface="Cambria Bold"/>
              </a:rPr>
              <a:t>Novelty </a:t>
            </a:r>
          </a:p>
        </p:txBody>
      </p:sp>
      <p:sp>
        <p:nvSpPr>
          <p:cNvPr id="7" name="TextBox 7"/>
          <p:cNvSpPr txBox="1"/>
          <p:nvPr/>
        </p:nvSpPr>
        <p:spPr>
          <a:xfrm>
            <a:off x="372787" y="4206449"/>
            <a:ext cx="4545178" cy="1874102"/>
          </a:xfrm>
          <a:prstGeom prst="rect">
            <a:avLst/>
          </a:prstGeom>
        </p:spPr>
        <p:txBody>
          <a:bodyPr lIns="0" tIns="0" rIns="0" bIns="0" rtlCol="0" anchor="t">
            <a:spAutoFit/>
          </a:bodyPr>
          <a:lstStyle/>
          <a:p>
            <a:pPr algn="l">
              <a:lnSpc>
                <a:spcPts val="4576"/>
              </a:lnSpc>
              <a:spcBef>
                <a:spcPct val="0"/>
              </a:spcBef>
            </a:pPr>
            <a:r>
              <a:rPr lang="en-US" sz="3813" spc="-2">
                <a:solidFill>
                  <a:srgbClr val="000000"/>
                </a:solidFill>
                <a:latin typeface="Cambria Bold"/>
                <a:ea typeface="Cambria Bold"/>
                <a:cs typeface="Cambria Bold"/>
                <a:sym typeface="Cambria Bold"/>
              </a:rPr>
              <a:t>Multi-Lingual Voice Recognition</a:t>
            </a:r>
          </a:p>
          <a:p>
            <a:pPr algn="l">
              <a:lnSpc>
                <a:spcPts val="5730"/>
              </a:lnSpc>
              <a:spcBef>
                <a:spcPct val="0"/>
              </a:spcBef>
            </a:pPr>
            <a:endParaRPr lang="en-US" sz="3813" spc="-2">
              <a:solidFill>
                <a:srgbClr val="000000"/>
              </a:solidFill>
              <a:latin typeface="Cambria Bold"/>
              <a:ea typeface="Cambria Bold"/>
              <a:cs typeface="Cambria Bold"/>
              <a:sym typeface="Cambria Bold"/>
            </a:endParaRPr>
          </a:p>
        </p:txBody>
      </p:sp>
      <p:sp>
        <p:nvSpPr>
          <p:cNvPr id="8" name="Freeform 8"/>
          <p:cNvSpPr/>
          <p:nvPr/>
        </p:nvSpPr>
        <p:spPr>
          <a:xfrm>
            <a:off x="1306202" y="2017918"/>
            <a:ext cx="1695737" cy="1226840"/>
          </a:xfrm>
          <a:custGeom>
            <a:avLst/>
            <a:gdLst/>
            <a:ahLst/>
            <a:cxnLst/>
            <a:rect l="l" t="t" r="r" b="b"/>
            <a:pathLst>
              <a:path w="1695737" h="1226840">
                <a:moveTo>
                  <a:pt x="0" y="0"/>
                </a:moveTo>
                <a:lnTo>
                  <a:pt x="1695737" y="0"/>
                </a:lnTo>
                <a:lnTo>
                  <a:pt x="1695737" y="1226840"/>
                </a:lnTo>
                <a:lnTo>
                  <a:pt x="0" y="1226840"/>
                </a:lnTo>
                <a:lnTo>
                  <a:pt x="0" y="0"/>
                </a:lnTo>
                <a:close/>
              </a:path>
            </a:pathLst>
          </a:custGeom>
          <a:blipFill>
            <a:blip r:embed="rId4"/>
            <a:srcRect/>
            <a:stretch>
              <a:fillRect/>
            </a:stretch>
          </a:blipFill>
        </p:spPr>
        <p:txBody>
          <a:bodyPr/>
          <a:lstStyle/>
          <a:p>
            <a:endParaRPr/>
          </a:p>
        </p:txBody>
      </p:sp>
      <p:sp>
        <p:nvSpPr>
          <p:cNvPr id="9" name="Freeform 9"/>
          <p:cNvSpPr/>
          <p:nvPr/>
        </p:nvSpPr>
        <p:spPr>
          <a:xfrm>
            <a:off x="5237561" y="2404881"/>
            <a:ext cx="12524890" cy="6370538"/>
          </a:xfrm>
          <a:custGeom>
            <a:avLst/>
            <a:gdLst/>
            <a:ahLst/>
            <a:cxnLst/>
            <a:rect l="l" t="t" r="r" b="b"/>
            <a:pathLst>
              <a:path w="12524890" h="6370538">
                <a:moveTo>
                  <a:pt x="0" y="0"/>
                </a:moveTo>
                <a:lnTo>
                  <a:pt x="12524890" y="0"/>
                </a:lnTo>
                <a:lnTo>
                  <a:pt x="12524890" y="6370538"/>
                </a:lnTo>
                <a:lnTo>
                  <a:pt x="0" y="6370538"/>
                </a:lnTo>
                <a:lnTo>
                  <a:pt x="0" y="0"/>
                </a:lnTo>
                <a:close/>
              </a:path>
            </a:pathLst>
          </a:custGeom>
          <a:blipFill>
            <a:blip r:embed="rId5"/>
            <a:srcRect/>
            <a:stretch>
              <a:fillRect b="-5522"/>
            </a:stretch>
          </a:blipFill>
        </p:spPr>
        <p:txBody>
          <a:bodyPr/>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grpSp>
        <p:nvGrpSpPr>
          <p:cNvPr id="4" name="Group 4"/>
          <p:cNvGrpSpPr/>
          <p:nvPr/>
        </p:nvGrpSpPr>
        <p:grpSpPr>
          <a:xfrm>
            <a:off x="750821" y="2145234"/>
            <a:ext cx="4696058" cy="7113066"/>
            <a:chOff x="0" y="0"/>
            <a:chExt cx="665553" cy="1008106"/>
          </a:xfrm>
        </p:grpSpPr>
        <p:sp>
          <p:nvSpPr>
            <p:cNvPr id="5" name="Freeform 5"/>
            <p:cNvSpPr/>
            <p:nvPr/>
          </p:nvSpPr>
          <p:spPr>
            <a:xfrm>
              <a:off x="0" y="0"/>
              <a:ext cx="665553" cy="1008106"/>
            </a:xfrm>
            <a:custGeom>
              <a:avLst/>
              <a:gdLst/>
              <a:ahLst/>
              <a:cxnLst/>
              <a:rect l="l" t="t" r="r" b="b"/>
              <a:pathLst>
                <a:path w="665553" h="1008106">
                  <a:moveTo>
                    <a:pt x="332776" y="0"/>
                  </a:moveTo>
                  <a:cubicBezTo>
                    <a:pt x="148989" y="0"/>
                    <a:pt x="0" y="225672"/>
                    <a:pt x="0" y="504053"/>
                  </a:cubicBezTo>
                  <a:cubicBezTo>
                    <a:pt x="0" y="782433"/>
                    <a:pt x="148989" y="1008106"/>
                    <a:pt x="332776" y="1008106"/>
                  </a:cubicBezTo>
                  <a:cubicBezTo>
                    <a:pt x="516564" y="1008106"/>
                    <a:pt x="665553" y="782433"/>
                    <a:pt x="665553" y="504053"/>
                  </a:cubicBezTo>
                  <a:cubicBezTo>
                    <a:pt x="665553" y="225672"/>
                    <a:pt x="516564" y="0"/>
                    <a:pt x="332776" y="0"/>
                  </a:cubicBezTo>
                  <a:close/>
                </a:path>
              </a:pathLst>
            </a:custGeom>
            <a:solidFill>
              <a:srgbClr val="B3BECD"/>
            </a:solidFill>
          </p:spPr>
          <p:txBody>
            <a:bodyPr/>
            <a:lstStyle/>
            <a:p>
              <a:endParaRPr/>
            </a:p>
          </p:txBody>
        </p:sp>
        <p:sp>
          <p:nvSpPr>
            <p:cNvPr id="6" name="TextBox 6"/>
            <p:cNvSpPr txBox="1"/>
            <p:nvPr/>
          </p:nvSpPr>
          <p:spPr>
            <a:xfrm>
              <a:off x="62396" y="84985"/>
              <a:ext cx="540762" cy="828611"/>
            </a:xfrm>
            <a:prstGeom prst="rect">
              <a:avLst/>
            </a:prstGeom>
          </p:spPr>
          <p:txBody>
            <a:bodyPr lIns="50800" tIns="50800" rIns="50800" bIns="50800" rtlCol="0" anchor="ctr"/>
            <a:lstStyle/>
            <a:p>
              <a:pPr algn="ctr">
                <a:lnSpc>
                  <a:spcPts val="4199"/>
                </a:lnSpc>
              </a:pPr>
              <a:r>
                <a:rPr lang="en-US" sz="3499">
                  <a:solidFill>
                    <a:srgbClr val="000000"/>
                  </a:solidFill>
                  <a:latin typeface="Cambria Bold"/>
                  <a:ea typeface="Cambria Bold"/>
                  <a:cs typeface="Cambria Bold"/>
                  <a:sym typeface="Cambria Bold"/>
                </a:rPr>
                <a:t>How can AI-powered virtual mentors revolutionize vocational education?</a:t>
              </a:r>
            </a:p>
            <a:p>
              <a:pPr algn="ctr">
                <a:lnSpc>
                  <a:spcPts val="4199"/>
                </a:lnSpc>
              </a:pPr>
              <a:endParaRPr lang="en-US" sz="3499">
                <a:solidFill>
                  <a:srgbClr val="000000"/>
                </a:solidFill>
                <a:latin typeface="Cambria Bold"/>
                <a:ea typeface="Cambria Bold"/>
                <a:cs typeface="Cambria Bold"/>
                <a:sym typeface="Cambria Bold"/>
              </a:endParaRPr>
            </a:p>
          </p:txBody>
        </p:sp>
      </p:grpSp>
      <p:sp>
        <p:nvSpPr>
          <p:cNvPr id="7" name="Freeform 7"/>
          <p:cNvSpPr/>
          <p:nvPr/>
        </p:nvSpPr>
        <p:spPr>
          <a:xfrm>
            <a:off x="13910716" y="-4762"/>
            <a:ext cx="4377284" cy="4629558"/>
          </a:xfrm>
          <a:custGeom>
            <a:avLst/>
            <a:gdLst/>
            <a:ahLst/>
            <a:cxnLst/>
            <a:rect l="l" t="t" r="r" b="b"/>
            <a:pathLst>
              <a:path w="4377284" h="4629558">
                <a:moveTo>
                  <a:pt x="0" y="0"/>
                </a:moveTo>
                <a:lnTo>
                  <a:pt x="4377284" y="0"/>
                </a:lnTo>
                <a:lnTo>
                  <a:pt x="4377284" y="4629558"/>
                </a:lnTo>
                <a:lnTo>
                  <a:pt x="0" y="4629558"/>
                </a:lnTo>
                <a:lnTo>
                  <a:pt x="0" y="0"/>
                </a:lnTo>
                <a:close/>
              </a:path>
            </a:pathLst>
          </a:custGeom>
          <a:blipFill>
            <a:blip r:embed="rId4"/>
            <a:srcRect/>
            <a:stretch>
              <a:fillRect r="-5763"/>
            </a:stretch>
          </a:blipFill>
        </p:spPr>
        <p:txBody>
          <a:bodyPr/>
          <a:lstStyle/>
          <a:p>
            <a:endParaRPr/>
          </a:p>
        </p:txBody>
      </p:sp>
      <p:sp>
        <p:nvSpPr>
          <p:cNvPr id="8" name="TextBox 8"/>
          <p:cNvSpPr txBox="1"/>
          <p:nvPr/>
        </p:nvSpPr>
        <p:spPr>
          <a:xfrm>
            <a:off x="5640764" y="354430"/>
            <a:ext cx="7006473"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Research Question</a:t>
            </a:r>
          </a:p>
        </p:txBody>
      </p:sp>
      <p:sp>
        <p:nvSpPr>
          <p:cNvPr id="9" name="TextBox 9"/>
          <p:cNvSpPr txBox="1"/>
          <p:nvPr/>
        </p:nvSpPr>
        <p:spPr>
          <a:xfrm>
            <a:off x="424630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10" name="TextBox 10"/>
          <p:cNvSpPr txBox="1"/>
          <p:nvPr/>
        </p:nvSpPr>
        <p:spPr>
          <a:xfrm>
            <a:off x="6230199" y="2135709"/>
            <a:ext cx="9058105" cy="885825"/>
          </a:xfrm>
          <a:prstGeom prst="rect">
            <a:avLst/>
          </a:prstGeom>
        </p:spPr>
        <p:txBody>
          <a:bodyPr lIns="0" tIns="0" rIns="0" bIns="0" rtlCol="0" anchor="t">
            <a:spAutoFit/>
          </a:bodyPr>
          <a:lstStyle/>
          <a:p>
            <a:pPr marL="626106" lvl="1" indent="-313053" algn="l">
              <a:lnSpc>
                <a:spcPts val="3479"/>
              </a:lnSpc>
              <a:buFont typeface="Arial" pitchFamily="34" charset="0"/>
              <a:buChar char="•"/>
            </a:pPr>
            <a:r>
              <a:rPr lang="en-US" sz="2899" spc="-2">
                <a:solidFill>
                  <a:srgbClr val="000000"/>
                </a:solidFill>
                <a:latin typeface="Cambria Bold"/>
                <a:ea typeface="Cambria Bold"/>
                <a:cs typeface="Cambria Bold"/>
                <a:sym typeface="Cambria Bold"/>
              </a:rPr>
              <a:t>What are the challenges of integrating AI into vocational curricula?</a:t>
            </a:r>
          </a:p>
        </p:txBody>
      </p:sp>
      <p:sp>
        <p:nvSpPr>
          <p:cNvPr id="11" name="TextBox 11"/>
          <p:cNvSpPr txBox="1"/>
          <p:nvPr/>
        </p:nvSpPr>
        <p:spPr>
          <a:xfrm>
            <a:off x="6230199" y="3531899"/>
            <a:ext cx="9215981" cy="885825"/>
          </a:xfrm>
          <a:prstGeom prst="rect">
            <a:avLst/>
          </a:prstGeom>
        </p:spPr>
        <p:txBody>
          <a:bodyPr lIns="0" tIns="0" rIns="0" bIns="0" rtlCol="0" anchor="t">
            <a:spAutoFit/>
          </a:bodyPr>
          <a:lstStyle/>
          <a:p>
            <a:pPr marL="628143" lvl="1" indent="-314071" algn="just">
              <a:lnSpc>
                <a:spcPts val="3491"/>
              </a:lnSpc>
              <a:buFont typeface="Arial" pitchFamily="34" charset="0"/>
              <a:buChar char="•"/>
            </a:pPr>
            <a:r>
              <a:rPr lang="en-US" sz="2909" spc="-2">
                <a:solidFill>
                  <a:srgbClr val="000000"/>
                </a:solidFill>
                <a:latin typeface="Cambria Bold"/>
                <a:ea typeface="Cambria Bold"/>
                <a:cs typeface="Cambria Bold"/>
                <a:sym typeface="Cambria Bold"/>
              </a:rPr>
              <a:t>How can AI mentors facilitate continuous skill development?</a:t>
            </a:r>
          </a:p>
        </p:txBody>
      </p:sp>
      <p:sp>
        <p:nvSpPr>
          <p:cNvPr id="12" name="TextBox 12"/>
          <p:cNvSpPr txBox="1"/>
          <p:nvPr/>
        </p:nvSpPr>
        <p:spPr>
          <a:xfrm>
            <a:off x="6230199" y="4932074"/>
            <a:ext cx="9456235" cy="1800225"/>
          </a:xfrm>
          <a:prstGeom prst="rect">
            <a:avLst/>
          </a:prstGeom>
        </p:spPr>
        <p:txBody>
          <a:bodyPr lIns="0" tIns="0" rIns="0" bIns="0" rtlCol="0" anchor="t">
            <a:spAutoFit/>
          </a:bodyPr>
          <a:lstStyle/>
          <a:p>
            <a:pPr marL="637999" lvl="1" indent="-319000" algn="l">
              <a:lnSpc>
                <a:spcPts val="3546"/>
              </a:lnSpc>
              <a:buFont typeface="Arial" pitchFamily="34" charset="0"/>
              <a:buChar char="•"/>
            </a:pPr>
            <a:r>
              <a:rPr lang="en-US" sz="2955" spc="-2">
                <a:solidFill>
                  <a:srgbClr val="000000"/>
                </a:solidFill>
                <a:latin typeface="Cambria Bold"/>
                <a:ea typeface="Cambria Bold"/>
                <a:cs typeface="Cambria Bold"/>
                <a:sym typeface="Cambria Bold"/>
              </a:rPr>
              <a:t>What are the challenges and solutions in implementing accurate multilingual voice   recognition for Tamil, Sinhala, and English in AI-powered virtual mentors for vocational education?</a:t>
            </a:r>
          </a:p>
        </p:txBody>
      </p:sp>
      <p:sp>
        <p:nvSpPr>
          <p:cNvPr id="13" name="TextBox 13"/>
          <p:cNvSpPr txBox="1"/>
          <p:nvPr/>
        </p:nvSpPr>
        <p:spPr>
          <a:xfrm>
            <a:off x="6110072" y="7318376"/>
            <a:ext cx="9456235" cy="1800225"/>
          </a:xfrm>
          <a:prstGeom prst="rect">
            <a:avLst/>
          </a:prstGeom>
        </p:spPr>
        <p:txBody>
          <a:bodyPr lIns="0" tIns="0" rIns="0" bIns="0" rtlCol="0" anchor="t">
            <a:spAutoFit/>
          </a:bodyPr>
          <a:lstStyle/>
          <a:p>
            <a:pPr marL="637999" lvl="1" indent="-319000" algn="l">
              <a:lnSpc>
                <a:spcPts val="3546"/>
              </a:lnSpc>
              <a:buFont typeface="Arial" pitchFamily="34" charset="0"/>
              <a:buChar char="•"/>
            </a:pPr>
            <a:r>
              <a:rPr lang="en-US" sz="2955" spc="-2">
                <a:solidFill>
                  <a:srgbClr val="000000"/>
                </a:solidFill>
                <a:latin typeface="Cambria Bold"/>
                <a:ea typeface="Cambria Bold"/>
                <a:cs typeface="Cambria Bold"/>
                <a:sym typeface="Cambria Bold"/>
              </a:rPr>
              <a:t>How does the integration of multilingual voice recognition in AI chatbots enhance the learning experience and outcomes in vocational education settings?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470861"/>
          </a:xfrm>
          <a:prstGeom prst="rect">
            <a:avLst/>
          </a:prstGeom>
          <a:solidFill>
            <a:srgbClr val="B3BECD"/>
          </a:solidFill>
        </p:spPr>
        <p:txBody>
          <a:bodyPr/>
          <a:lstStyle/>
          <a:p>
            <a:endParaRPr/>
          </a:p>
        </p:txBody>
      </p:sp>
      <p:sp>
        <p:nvSpPr>
          <p:cNvPr id="3" name="Freeform 3"/>
          <p:cNvSpPr/>
          <p:nvPr/>
        </p:nvSpPr>
        <p:spPr>
          <a:xfrm>
            <a:off x="10162889" y="4193167"/>
            <a:ext cx="8125111" cy="6093833"/>
          </a:xfrm>
          <a:custGeom>
            <a:avLst/>
            <a:gdLst/>
            <a:ahLst/>
            <a:cxnLst/>
            <a:rect l="l" t="t" r="r" b="b"/>
            <a:pathLst>
              <a:path w="8125111" h="6093833">
                <a:moveTo>
                  <a:pt x="0" y="0"/>
                </a:moveTo>
                <a:lnTo>
                  <a:pt x="8125111" y="0"/>
                </a:lnTo>
                <a:lnTo>
                  <a:pt x="8125111" y="6093833"/>
                </a:lnTo>
                <a:lnTo>
                  <a:pt x="0" y="6093833"/>
                </a:lnTo>
                <a:lnTo>
                  <a:pt x="0" y="0"/>
                </a:lnTo>
                <a:close/>
              </a:path>
            </a:pathLst>
          </a:custGeom>
          <a:blipFill>
            <a:blip r:embed="rId3"/>
            <a:srcRect/>
            <a:stretch>
              <a:fillRect/>
            </a:stretch>
          </a:blipFill>
        </p:spPr>
        <p:txBody>
          <a:bodyPr/>
          <a:lstStyle/>
          <a:p>
            <a:endParaRPr/>
          </a:p>
        </p:txBody>
      </p:sp>
      <p:sp>
        <p:nvSpPr>
          <p:cNvPr id="4" name="TextBox 4"/>
          <p:cNvSpPr txBox="1"/>
          <p:nvPr/>
        </p:nvSpPr>
        <p:spPr>
          <a:xfrm>
            <a:off x="3723478" y="359193"/>
            <a:ext cx="11320365"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Objective</a:t>
            </a:r>
          </a:p>
        </p:txBody>
      </p:sp>
      <p:sp>
        <p:nvSpPr>
          <p:cNvPr id="5" name="TextBox 5"/>
          <p:cNvSpPr txBox="1"/>
          <p:nvPr/>
        </p:nvSpPr>
        <p:spPr>
          <a:xfrm>
            <a:off x="833713" y="1945140"/>
            <a:ext cx="4599511" cy="685800"/>
          </a:xfrm>
          <a:prstGeom prst="rect">
            <a:avLst/>
          </a:prstGeom>
        </p:spPr>
        <p:txBody>
          <a:bodyPr lIns="0" tIns="0" rIns="0" bIns="0" rtlCol="0" anchor="t">
            <a:spAutoFit/>
          </a:bodyPr>
          <a:lstStyle/>
          <a:p>
            <a:pPr algn="ctr">
              <a:lnSpc>
                <a:spcPts val="5474"/>
              </a:lnSpc>
              <a:spcBef>
                <a:spcPct val="0"/>
              </a:spcBef>
            </a:pPr>
            <a:r>
              <a:rPr lang="en-US" sz="4561" spc="-3">
                <a:solidFill>
                  <a:srgbClr val="000000"/>
                </a:solidFill>
                <a:latin typeface="Cambria Bold"/>
                <a:ea typeface="Cambria Bold"/>
                <a:cs typeface="Cambria Bold"/>
                <a:sym typeface="Cambria Bold"/>
              </a:rPr>
              <a:t>Main Objective</a:t>
            </a:r>
          </a:p>
        </p:txBody>
      </p:sp>
      <p:sp>
        <p:nvSpPr>
          <p:cNvPr id="6" name="TextBox 6"/>
          <p:cNvSpPr txBox="1"/>
          <p:nvPr/>
        </p:nvSpPr>
        <p:spPr>
          <a:xfrm>
            <a:off x="1161670" y="3049020"/>
            <a:ext cx="14160431" cy="1323975"/>
          </a:xfrm>
          <a:prstGeom prst="rect">
            <a:avLst/>
          </a:prstGeom>
        </p:spPr>
        <p:txBody>
          <a:bodyPr lIns="0" tIns="0" rIns="0" bIns="0" rtlCol="0" anchor="t">
            <a:spAutoFit/>
          </a:bodyPr>
          <a:lstStyle/>
          <a:p>
            <a:pPr algn="l">
              <a:lnSpc>
                <a:spcPts val="3462"/>
              </a:lnSpc>
              <a:spcBef>
                <a:spcPct val="0"/>
              </a:spcBef>
            </a:pPr>
            <a:r>
              <a:rPr lang="en-US" sz="2885" spc="-2">
                <a:solidFill>
                  <a:srgbClr val="000000"/>
                </a:solidFill>
                <a:latin typeface="Cambria Bold"/>
                <a:ea typeface="Cambria Bold"/>
                <a:cs typeface="Cambria Bold"/>
                <a:sym typeface="Cambria Bold"/>
              </a:rPr>
              <a:t>To develop an AI-powered virtual mentor and support system that enhances vocational education through multi-lingual voice recognition, enabling effective and personalized learning experiences for Tamil, Sinhala, and English-speaking users.</a:t>
            </a:r>
          </a:p>
        </p:txBody>
      </p:sp>
      <p:sp>
        <p:nvSpPr>
          <p:cNvPr id="7" name="TextBox 7"/>
          <p:cNvSpPr txBox="1"/>
          <p:nvPr/>
        </p:nvSpPr>
        <p:spPr>
          <a:xfrm>
            <a:off x="1313035" y="4849245"/>
            <a:ext cx="3943598" cy="685800"/>
          </a:xfrm>
          <a:prstGeom prst="rect">
            <a:avLst/>
          </a:prstGeom>
        </p:spPr>
        <p:txBody>
          <a:bodyPr lIns="0" tIns="0" rIns="0" bIns="0" rtlCol="0" anchor="t">
            <a:spAutoFit/>
          </a:bodyPr>
          <a:lstStyle/>
          <a:p>
            <a:pPr algn="ctr">
              <a:lnSpc>
                <a:spcPts val="5474"/>
              </a:lnSpc>
              <a:spcBef>
                <a:spcPct val="0"/>
              </a:spcBef>
            </a:pPr>
            <a:r>
              <a:rPr lang="en-US" sz="4561" spc="-3">
                <a:solidFill>
                  <a:srgbClr val="000000"/>
                </a:solidFill>
                <a:latin typeface="Cambria Bold"/>
                <a:ea typeface="Cambria Bold"/>
                <a:cs typeface="Cambria Bold"/>
                <a:sym typeface="Cambria Bold"/>
              </a:rPr>
              <a:t>Sub Objective</a:t>
            </a:r>
          </a:p>
        </p:txBody>
      </p:sp>
      <p:sp>
        <p:nvSpPr>
          <p:cNvPr id="8" name="TextBox 8"/>
          <p:cNvSpPr txBox="1"/>
          <p:nvPr/>
        </p:nvSpPr>
        <p:spPr>
          <a:xfrm>
            <a:off x="1028700" y="5848402"/>
            <a:ext cx="11910632" cy="3745231"/>
          </a:xfrm>
          <a:prstGeom prst="rect">
            <a:avLst/>
          </a:prstGeom>
        </p:spPr>
        <p:txBody>
          <a:bodyPr lIns="0" tIns="0" rIns="0" bIns="0" rtlCol="0" anchor="t">
            <a:spAutoFit/>
          </a:bodyPr>
          <a:lstStyle/>
          <a:p>
            <a:pPr marL="647695" lvl="1" indent="-323848" algn="l">
              <a:lnSpc>
                <a:spcPts val="5009"/>
              </a:lnSpc>
              <a:buFont typeface="Arial" pitchFamily="34" charset="0"/>
              <a:buChar char="•"/>
            </a:pPr>
            <a:r>
              <a:rPr lang="en-US" sz="2999">
                <a:solidFill>
                  <a:srgbClr val="000000"/>
                </a:solidFill>
                <a:latin typeface="Cambria Bold"/>
                <a:ea typeface="Cambria Bold"/>
                <a:cs typeface="Cambria Bold"/>
                <a:sym typeface="Cambria Bold"/>
              </a:rPr>
              <a:t>Develop an AI chatbot for voice-controlled interaction.</a:t>
            </a:r>
          </a:p>
          <a:p>
            <a:pPr marL="647695" lvl="1" indent="-323848" algn="l">
              <a:lnSpc>
                <a:spcPts val="5009"/>
              </a:lnSpc>
              <a:buFont typeface="Arial" pitchFamily="34" charset="0"/>
              <a:buChar char="•"/>
            </a:pPr>
            <a:r>
              <a:rPr lang="en-US" sz="2999">
                <a:solidFill>
                  <a:srgbClr val="000000"/>
                </a:solidFill>
                <a:latin typeface="Cambria Bold"/>
                <a:ea typeface="Cambria Bold"/>
                <a:cs typeface="Cambria Bold"/>
                <a:sym typeface="Cambria Bold"/>
              </a:rPr>
              <a:t>Integrate a multilingual speech recognition service.</a:t>
            </a:r>
          </a:p>
          <a:p>
            <a:pPr marL="647695" lvl="1" indent="-323848" algn="l">
              <a:lnSpc>
                <a:spcPts val="5009"/>
              </a:lnSpc>
              <a:buFont typeface="Arial" pitchFamily="34" charset="0"/>
              <a:buChar char="•"/>
            </a:pPr>
            <a:r>
              <a:rPr lang="en-US" sz="2999">
                <a:solidFill>
                  <a:srgbClr val="000000"/>
                </a:solidFill>
                <a:latin typeface="Cambria Bold"/>
                <a:ea typeface="Cambria Bold"/>
                <a:cs typeface="Cambria Bold"/>
                <a:sym typeface="Cambria Bold"/>
              </a:rPr>
              <a:t>Implement ASR for Tamil, Sinhala, and English transcription.</a:t>
            </a:r>
          </a:p>
          <a:p>
            <a:pPr marL="647695" lvl="1" indent="-323848" algn="l">
              <a:lnSpc>
                <a:spcPts val="5009"/>
              </a:lnSpc>
              <a:buFont typeface="Arial" pitchFamily="34" charset="0"/>
              <a:buChar char="•"/>
            </a:pPr>
            <a:r>
              <a:rPr lang="en-US" sz="2999">
                <a:solidFill>
                  <a:srgbClr val="000000"/>
                </a:solidFill>
                <a:latin typeface="Cambria Bold"/>
                <a:ea typeface="Cambria Bold"/>
                <a:cs typeface="Cambria Bold"/>
                <a:sym typeface="Cambria Bold"/>
              </a:rPr>
              <a:t>Design a user-friendly interface for recording voice notes.</a:t>
            </a:r>
          </a:p>
          <a:p>
            <a:pPr marL="647695" lvl="1" indent="-323848" algn="l">
              <a:lnSpc>
                <a:spcPts val="5009"/>
              </a:lnSpc>
              <a:buFont typeface="Arial" pitchFamily="34" charset="0"/>
              <a:buChar char="•"/>
            </a:pPr>
            <a:r>
              <a:rPr lang="en-US" sz="2999">
                <a:solidFill>
                  <a:srgbClr val="000000"/>
                </a:solidFill>
                <a:latin typeface="Cambria Bold"/>
                <a:ea typeface="Cambria Bold"/>
                <a:cs typeface="Cambria Bold"/>
                <a:sym typeface="Cambria Bold"/>
              </a:rPr>
              <a:t>Incorporate a microphone button for easy recording control.</a:t>
            </a:r>
          </a:p>
          <a:p>
            <a:pPr algn="l">
              <a:lnSpc>
                <a:spcPts val="5009"/>
              </a:lnSpc>
            </a:pPr>
            <a:endParaRPr lang="en-US" sz="2999">
              <a:solidFill>
                <a:srgbClr val="000000"/>
              </a:solidFill>
              <a:latin typeface="Cambria Bold"/>
              <a:ea typeface="Cambria Bold"/>
              <a:cs typeface="Cambria Bold"/>
              <a:sym typeface="Cambria Bold"/>
            </a:endParaRPr>
          </a:p>
        </p:txBody>
      </p:sp>
      <p:sp>
        <p:nvSpPr>
          <p:cNvPr id="9" name="Freeform 9"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4"/>
            <a:srcRect/>
            <a:stretch>
              <a:fillRect t="-929972" r="-257299"/>
            </a:stretch>
          </a:blipFill>
        </p:spPr>
        <p:txBody>
          <a:bodyPr/>
          <a:lstStyle/>
          <a:p>
            <a:endParaRPr/>
          </a:p>
        </p:txBody>
      </p:sp>
      <p:sp>
        <p:nvSpPr>
          <p:cNvPr id="10" name="TextBox 10"/>
          <p:cNvSpPr txBox="1"/>
          <p:nvPr/>
        </p:nvSpPr>
        <p:spPr>
          <a:xfrm>
            <a:off x="416857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0" y="0"/>
            <a:ext cx="18288000" cy="1470861"/>
          </a:xfrm>
          <a:prstGeom prst="rect">
            <a:avLst/>
          </a:prstGeom>
          <a:solidFill>
            <a:srgbClr val="B3BECD"/>
          </a:solidFill>
        </p:spPr>
        <p:txBody>
          <a:bodyPr/>
          <a:lstStyle/>
          <a:p>
            <a:endParaRPr/>
          </a:p>
        </p:txBody>
      </p:sp>
      <p:sp>
        <p:nvSpPr>
          <p:cNvPr id="3" name="TextBox 3"/>
          <p:cNvSpPr txBox="1"/>
          <p:nvPr/>
        </p:nvSpPr>
        <p:spPr>
          <a:xfrm>
            <a:off x="812130" y="2674661"/>
            <a:ext cx="11259157" cy="6162675"/>
          </a:xfrm>
          <a:prstGeom prst="rect">
            <a:avLst/>
          </a:prstGeom>
        </p:spPr>
        <p:txBody>
          <a:bodyPr lIns="0" tIns="0" rIns="0" bIns="0" rtlCol="0" anchor="t">
            <a:spAutoFit/>
          </a:bodyPr>
          <a:lstStyle/>
          <a:p>
            <a:pPr marL="582940" lvl="1" indent="-291470" algn="just">
              <a:lnSpc>
                <a:spcPts val="3240"/>
              </a:lnSpc>
              <a:buFont typeface="Arial" pitchFamily="34" charset="0"/>
              <a:buChar char="•"/>
            </a:pPr>
            <a:r>
              <a:rPr lang="en-US" sz="2700">
                <a:solidFill>
                  <a:srgbClr val="000000"/>
                </a:solidFill>
                <a:latin typeface="Cambria Bold"/>
                <a:ea typeface="Cambria Bold"/>
                <a:cs typeface="Cambria Bold"/>
                <a:sym typeface="Cambria Bold"/>
              </a:rPr>
              <a:t>Study Design</a:t>
            </a:r>
          </a:p>
          <a:p>
            <a:pPr algn="l">
              <a:lnSpc>
                <a:spcPts val="3240"/>
              </a:lnSpc>
            </a:pPr>
            <a:r>
              <a:rPr lang="en-US" sz="2700">
                <a:solidFill>
                  <a:srgbClr val="000000"/>
                </a:solidFill>
                <a:latin typeface="Cambria Bold"/>
                <a:ea typeface="Cambria Bold"/>
                <a:cs typeface="Cambria Bold"/>
                <a:sym typeface="Cambria Bold"/>
              </a:rPr>
              <a:t> Outline the framework for the AI mentor system in vocational education.</a:t>
            </a:r>
          </a:p>
          <a:p>
            <a:pPr algn="just">
              <a:lnSpc>
                <a:spcPts val="3240"/>
              </a:lnSpc>
            </a:pPr>
            <a:endParaRPr lang="en-US" sz="2700">
              <a:solidFill>
                <a:srgbClr val="000000"/>
              </a:solidFill>
              <a:latin typeface="Cambria Bold"/>
              <a:ea typeface="Cambria Bold"/>
              <a:cs typeface="Cambria Bold"/>
              <a:sym typeface="Cambria Bold"/>
            </a:endParaRPr>
          </a:p>
          <a:p>
            <a:pPr marL="582940" lvl="1" indent="-291470" algn="just">
              <a:lnSpc>
                <a:spcPts val="3240"/>
              </a:lnSpc>
              <a:buFont typeface="Arial" pitchFamily="34" charset="0"/>
              <a:buChar char="•"/>
            </a:pPr>
            <a:r>
              <a:rPr lang="en-US" sz="2700">
                <a:solidFill>
                  <a:srgbClr val="000000"/>
                </a:solidFill>
                <a:latin typeface="Cambria Bold"/>
                <a:ea typeface="Cambria Bold"/>
                <a:cs typeface="Cambria Bold"/>
                <a:sym typeface="Cambria Bold"/>
              </a:rPr>
              <a:t>Data Collection</a:t>
            </a:r>
          </a:p>
          <a:p>
            <a:pPr algn="just">
              <a:lnSpc>
                <a:spcPts val="3240"/>
              </a:lnSpc>
            </a:pPr>
            <a:r>
              <a:rPr lang="en-US" sz="2700">
                <a:solidFill>
                  <a:srgbClr val="000000"/>
                </a:solidFill>
                <a:latin typeface="Cambria Bold"/>
                <a:ea typeface="Cambria Bold"/>
                <a:cs typeface="Cambria Bold"/>
                <a:sym typeface="Cambria Bold"/>
              </a:rPr>
              <a:t>Gather relevant educational data for training the AI system</a:t>
            </a:r>
          </a:p>
          <a:p>
            <a:pPr algn="just">
              <a:lnSpc>
                <a:spcPts val="3240"/>
              </a:lnSpc>
            </a:pPr>
            <a:endParaRPr lang="en-US" sz="2700">
              <a:solidFill>
                <a:srgbClr val="000000"/>
              </a:solidFill>
              <a:latin typeface="Cambria Bold"/>
              <a:ea typeface="Cambria Bold"/>
              <a:cs typeface="Cambria Bold"/>
              <a:sym typeface="Cambria Bold"/>
            </a:endParaRPr>
          </a:p>
          <a:p>
            <a:pPr marL="582940" lvl="1" indent="-291470" algn="just">
              <a:lnSpc>
                <a:spcPts val="3240"/>
              </a:lnSpc>
              <a:buFont typeface="Arial" pitchFamily="34" charset="0"/>
              <a:buChar char="•"/>
            </a:pPr>
            <a:r>
              <a:rPr lang="en-US" sz="2700">
                <a:solidFill>
                  <a:srgbClr val="000000"/>
                </a:solidFill>
                <a:latin typeface="Cambria Bold"/>
                <a:ea typeface="Cambria Bold"/>
                <a:cs typeface="Cambria Bold"/>
                <a:sym typeface="Cambria Bold"/>
              </a:rPr>
              <a:t>Data Preprocessing</a:t>
            </a:r>
          </a:p>
          <a:p>
            <a:pPr algn="just">
              <a:lnSpc>
                <a:spcPts val="3240"/>
              </a:lnSpc>
            </a:pPr>
            <a:r>
              <a:rPr lang="en-US" sz="2700">
                <a:solidFill>
                  <a:srgbClr val="000000"/>
                </a:solidFill>
                <a:latin typeface="Cambria Bold"/>
                <a:ea typeface="Cambria Bold"/>
                <a:cs typeface="Cambria Bold"/>
                <a:sym typeface="Cambria Bold"/>
              </a:rPr>
              <a:t>Clean and prepare data for model training.</a:t>
            </a:r>
          </a:p>
          <a:p>
            <a:pPr algn="just">
              <a:lnSpc>
                <a:spcPts val="3240"/>
              </a:lnSpc>
            </a:pPr>
            <a:endParaRPr lang="en-US" sz="2700">
              <a:solidFill>
                <a:srgbClr val="000000"/>
              </a:solidFill>
              <a:latin typeface="Cambria Bold"/>
              <a:ea typeface="Cambria Bold"/>
              <a:cs typeface="Cambria Bold"/>
              <a:sym typeface="Cambria Bold"/>
            </a:endParaRPr>
          </a:p>
          <a:p>
            <a:pPr marL="582940" lvl="1" indent="-291470" algn="just">
              <a:lnSpc>
                <a:spcPts val="3240"/>
              </a:lnSpc>
              <a:buFont typeface="Arial" pitchFamily="34" charset="0"/>
              <a:buChar char="•"/>
            </a:pPr>
            <a:r>
              <a:rPr lang="en-US" sz="2700">
                <a:solidFill>
                  <a:srgbClr val="000000"/>
                </a:solidFill>
                <a:latin typeface="Cambria Bold"/>
                <a:ea typeface="Cambria Bold"/>
                <a:cs typeface="Cambria Bold"/>
                <a:sym typeface="Cambria Bold"/>
              </a:rPr>
              <a:t>Model Development</a:t>
            </a:r>
          </a:p>
          <a:p>
            <a:pPr algn="just">
              <a:lnSpc>
                <a:spcPts val="3240"/>
              </a:lnSpc>
            </a:pPr>
            <a:r>
              <a:rPr lang="en-US" sz="2700">
                <a:solidFill>
                  <a:srgbClr val="000000"/>
                </a:solidFill>
                <a:latin typeface="Cambria Bold"/>
                <a:ea typeface="Cambria Bold"/>
                <a:cs typeface="Cambria Bold"/>
                <a:sym typeface="Cambria Bold"/>
              </a:rPr>
              <a:t>Select and design AI models tailored to the system’s needs.</a:t>
            </a:r>
          </a:p>
          <a:p>
            <a:pPr algn="just">
              <a:lnSpc>
                <a:spcPts val="3240"/>
              </a:lnSpc>
            </a:pPr>
            <a:endParaRPr lang="en-US" sz="2700">
              <a:solidFill>
                <a:srgbClr val="000000"/>
              </a:solidFill>
              <a:latin typeface="Cambria Bold"/>
              <a:ea typeface="Cambria Bold"/>
              <a:cs typeface="Cambria Bold"/>
              <a:sym typeface="Cambria Bold"/>
            </a:endParaRPr>
          </a:p>
          <a:p>
            <a:pPr marL="582940" lvl="1" indent="-291470" algn="just">
              <a:lnSpc>
                <a:spcPts val="3240"/>
              </a:lnSpc>
              <a:buFont typeface="Arial" pitchFamily="34" charset="0"/>
              <a:buChar char="•"/>
            </a:pPr>
            <a:r>
              <a:rPr lang="en-US" sz="2700">
                <a:solidFill>
                  <a:srgbClr val="000000"/>
                </a:solidFill>
                <a:latin typeface="Cambria Bold"/>
                <a:ea typeface="Cambria Bold"/>
                <a:cs typeface="Cambria Bold"/>
                <a:sym typeface="Cambria Bold"/>
              </a:rPr>
              <a:t>Training &amp; Evaluation</a:t>
            </a:r>
          </a:p>
          <a:p>
            <a:pPr algn="just">
              <a:lnSpc>
                <a:spcPts val="3240"/>
              </a:lnSpc>
            </a:pPr>
            <a:r>
              <a:rPr lang="en-US" sz="2700">
                <a:solidFill>
                  <a:srgbClr val="000000"/>
                </a:solidFill>
                <a:latin typeface="Cambria Bold"/>
                <a:ea typeface="Cambria Bold"/>
                <a:cs typeface="Cambria Bold"/>
                <a:sym typeface="Cambria Bold"/>
              </a:rPr>
              <a:t>Train models and evaluate performance using key metrics</a:t>
            </a:r>
          </a:p>
        </p:txBody>
      </p:sp>
      <p:sp>
        <p:nvSpPr>
          <p:cNvPr id="4" name="Freeform 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5" name="Freeform 5"/>
          <p:cNvSpPr/>
          <p:nvPr/>
        </p:nvSpPr>
        <p:spPr>
          <a:xfrm>
            <a:off x="11443098" y="2481497"/>
            <a:ext cx="5816202" cy="6568052"/>
          </a:xfrm>
          <a:custGeom>
            <a:avLst/>
            <a:gdLst/>
            <a:ahLst/>
            <a:cxnLst/>
            <a:rect l="l" t="t" r="r" b="b"/>
            <a:pathLst>
              <a:path w="5816202" h="6568052">
                <a:moveTo>
                  <a:pt x="0" y="0"/>
                </a:moveTo>
                <a:lnTo>
                  <a:pt x="5816202" y="0"/>
                </a:lnTo>
                <a:lnTo>
                  <a:pt x="5816202" y="6568052"/>
                </a:lnTo>
                <a:lnTo>
                  <a:pt x="0" y="6568052"/>
                </a:lnTo>
                <a:lnTo>
                  <a:pt x="0" y="0"/>
                </a:lnTo>
                <a:close/>
              </a:path>
            </a:pathLst>
          </a:custGeom>
          <a:blipFill>
            <a:blip r:embed="rId4">
              <a:alphaModFix amt="85000"/>
            </a:blip>
            <a:srcRect/>
            <a:stretch>
              <a:fillRect/>
            </a:stretch>
          </a:blipFill>
        </p:spPr>
        <p:txBody>
          <a:bodyPr/>
          <a:lstStyle/>
          <a:p>
            <a:endParaRPr/>
          </a:p>
        </p:txBody>
      </p:sp>
      <p:sp>
        <p:nvSpPr>
          <p:cNvPr id="6" name="TextBox 6"/>
          <p:cNvSpPr txBox="1"/>
          <p:nvPr/>
        </p:nvSpPr>
        <p:spPr>
          <a:xfrm>
            <a:off x="3799161" y="276225"/>
            <a:ext cx="11320365"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Methodology</a:t>
            </a:r>
          </a:p>
        </p:txBody>
      </p:sp>
      <p:sp>
        <p:nvSpPr>
          <p:cNvPr id="7" name="TextBox 7"/>
          <p:cNvSpPr txBox="1"/>
          <p:nvPr/>
        </p:nvSpPr>
        <p:spPr>
          <a:xfrm>
            <a:off x="416857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0" y="0"/>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5640764" y="354430"/>
            <a:ext cx="7006473"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System Diagram</a:t>
            </a:r>
          </a:p>
        </p:txBody>
      </p:sp>
      <p:sp>
        <p:nvSpPr>
          <p:cNvPr id="5" name="TextBox 5"/>
          <p:cNvSpPr txBox="1"/>
          <p:nvPr/>
        </p:nvSpPr>
        <p:spPr>
          <a:xfrm>
            <a:off x="416857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pic>
        <p:nvPicPr>
          <p:cNvPr id="7" name="Picture 6">
            <a:extLst>
              <a:ext uri="{FF2B5EF4-FFF2-40B4-BE49-F238E27FC236}">
                <a16:creationId xmlns:a16="http://schemas.microsoft.com/office/drawing/2014/main" id="{BEF12B98-0FB6-EEB7-107F-F813F5DF7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199" y="1678399"/>
            <a:ext cx="9067801" cy="78648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AutoShape 4"/>
          <p:cNvSpPr/>
          <p:nvPr/>
        </p:nvSpPr>
        <p:spPr>
          <a:xfrm>
            <a:off x="11012953" y="2366830"/>
            <a:ext cx="0" cy="6829557"/>
          </a:xfrm>
          <a:prstGeom prst="line">
            <a:avLst/>
          </a:prstGeom>
          <a:ln w="66675" cap="flat">
            <a:solidFill>
              <a:srgbClr val="808FA4"/>
            </a:solidFill>
            <a:prstDash val="solid"/>
            <a:headEnd type="none" w="sm" len="sm"/>
            <a:tailEnd type="none" w="sm" len="sm"/>
          </a:ln>
        </p:spPr>
        <p:txBody>
          <a:bodyPr/>
          <a:lstStyle/>
          <a:p>
            <a:endParaRPr/>
          </a:p>
        </p:txBody>
      </p:sp>
      <p:sp>
        <p:nvSpPr>
          <p:cNvPr id="5" name="Freeform 5"/>
          <p:cNvSpPr/>
          <p:nvPr/>
        </p:nvSpPr>
        <p:spPr>
          <a:xfrm>
            <a:off x="14215016" y="6119063"/>
            <a:ext cx="3663888" cy="4004714"/>
          </a:xfrm>
          <a:custGeom>
            <a:avLst/>
            <a:gdLst/>
            <a:ahLst/>
            <a:cxnLst/>
            <a:rect l="l" t="t" r="r" b="b"/>
            <a:pathLst>
              <a:path w="3663888" h="4004714">
                <a:moveTo>
                  <a:pt x="0" y="0"/>
                </a:moveTo>
                <a:lnTo>
                  <a:pt x="3663887" y="0"/>
                </a:lnTo>
                <a:lnTo>
                  <a:pt x="3663887" y="4004715"/>
                </a:lnTo>
                <a:lnTo>
                  <a:pt x="0" y="4004715"/>
                </a:lnTo>
                <a:lnTo>
                  <a:pt x="0" y="0"/>
                </a:lnTo>
                <a:close/>
              </a:path>
            </a:pathLst>
          </a:custGeom>
          <a:blipFill>
            <a:blip r:embed="rId4"/>
            <a:srcRect/>
            <a:stretch>
              <a:fillRect/>
            </a:stretch>
          </a:blipFill>
        </p:spPr>
        <p:txBody>
          <a:bodyPr/>
          <a:lstStyle/>
          <a:p>
            <a:endParaRPr/>
          </a:p>
        </p:txBody>
      </p:sp>
      <p:sp>
        <p:nvSpPr>
          <p:cNvPr id="6" name="TextBox 6"/>
          <p:cNvSpPr txBox="1"/>
          <p:nvPr/>
        </p:nvSpPr>
        <p:spPr>
          <a:xfrm>
            <a:off x="2647175" y="223395"/>
            <a:ext cx="13059193" cy="895350"/>
          </a:xfrm>
          <a:prstGeom prst="rect">
            <a:avLst/>
          </a:prstGeom>
        </p:spPr>
        <p:txBody>
          <a:bodyPr lIns="0" tIns="0" rIns="0" bIns="0" rtlCol="0" anchor="t">
            <a:spAutoFit/>
          </a:bodyPr>
          <a:lstStyle/>
          <a:p>
            <a:pPr algn="just">
              <a:lnSpc>
                <a:spcPts val="7079"/>
              </a:lnSpc>
              <a:spcBef>
                <a:spcPct val="0"/>
              </a:spcBef>
            </a:pPr>
            <a:r>
              <a:rPr lang="en-US" sz="5899" spc="-4">
                <a:solidFill>
                  <a:srgbClr val="000000"/>
                </a:solidFill>
                <a:latin typeface="Cambria Bold"/>
                <a:ea typeface="Cambria Bold"/>
                <a:cs typeface="Cambria Bold"/>
                <a:sym typeface="Cambria Bold"/>
              </a:rPr>
              <a:t>Component Specific Requirements</a:t>
            </a:r>
          </a:p>
        </p:txBody>
      </p:sp>
      <p:sp>
        <p:nvSpPr>
          <p:cNvPr id="7" name="TextBox 7"/>
          <p:cNvSpPr txBox="1"/>
          <p:nvPr/>
        </p:nvSpPr>
        <p:spPr>
          <a:xfrm>
            <a:off x="1866309" y="1633095"/>
            <a:ext cx="6478743" cy="619125"/>
          </a:xfrm>
          <a:prstGeom prst="rect">
            <a:avLst/>
          </a:prstGeom>
        </p:spPr>
        <p:txBody>
          <a:bodyPr lIns="0" tIns="0" rIns="0" bIns="0" rtlCol="0" anchor="t">
            <a:spAutoFit/>
          </a:bodyPr>
          <a:lstStyle/>
          <a:p>
            <a:pPr algn="ctr">
              <a:lnSpc>
                <a:spcPts val="4800"/>
              </a:lnSpc>
              <a:spcBef>
                <a:spcPct val="0"/>
              </a:spcBef>
            </a:pPr>
            <a:r>
              <a:rPr lang="en-US" sz="4000" spc="-2">
                <a:solidFill>
                  <a:srgbClr val="000000"/>
                </a:solidFill>
                <a:latin typeface="Cambria Bold"/>
                <a:ea typeface="Cambria Bold"/>
                <a:cs typeface="Cambria Bold"/>
                <a:sym typeface="Cambria Bold"/>
              </a:rPr>
              <a:t>Functional requirements</a:t>
            </a:r>
          </a:p>
        </p:txBody>
      </p:sp>
      <p:sp>
        <p:nvSpPr>
          <p:cNvPr id="8" name="TextBox 8"/>
          <p:cNvSpPr txBox="1"/>
          <p:nvPr/>
        </p:nvSpPr>
        <p:spPr>
          <a:xfrm>
            <a:off x="11885955" y="1809308"/>
            <a:ext cx="4658122" cy="1228725"/>
          </a:xfrm>
          <a:prstGeom prst="rect">
            <a:avLst/>
          </a:prstGeom>
        </p:spPr>
        <p:txBody>
          <a:bodyPr lIns="0" tIns="0" rIns="0" bIns="0" rtlCol="0" anchor="t">
            <a:spAutoFit/>
          </a:bodyPr>
          <a:lstStyle/>
          <a:p>
            <a:pPr algn="ctr">
              <a:lnSpc>
                <a:spcPts val="4800"/>
              </a:lnSpc>
              <a:spcBef>
                <a:spcPct val="0"/>
              </a:spcBef>
            </a:pPr>
            <a:r>
              <a:rPr lang="en-US" sz="4000" spc="-2">
                <a:solidFill>
                  <a:srgbClr val="000000"/>
                </a:solidFill>
                <a:latin typeface="Cambria Bold"/>
                <a:ea typeface="Cambria Bold"/>
                <a:cs typeface="Cambria Bold"/>
                <a:sym typeface="Cambria Bold"/>
              </a:rPr>
              <a:t>Non-functional requirements</a:t>
            </a:r>
          </a:p>
        </p:txBody>
      </p:sp>
      <p:sp>
        <p:nvSpPr>
          <p:cNvPr id="9" name="TextBox 9"/>
          <p:cNvSpPr txBox="1"/>
          <p:nvPr/>
        </p:nvSpPr>
        <p:spPr>
          <a:xfrm>
            <a:off x="333642" y="2532286"/>
            <a:ext cx="9544076" cy="3848100"/>
          </a:xfrm>
          <a:prstGeom prst="rect">
            <a:avLst/>
          </a:prstGeom>
        </p:spPr>
        <p:txBody>
          <a:bodyPr lIns="0" tIns="0" rIns="0" bIns="0" rtlCol="0" anchor="t">
            <a:spAutoFit/>
          </a:bodyPr>
          <a:lstStyle/>
          <a:p>
            <a:pPr marL="620218" lvl="1" indent="-310109" algn="l">
              <a:lnSpc>
                <a:spcPts val="3447"/>
              </a:lnSpc>
              <a:buFont typeface="Arial" pitchFamily="34" charset="0"/>
              <a:buChar char="•"/>
            </a:pPr>
            <a:r>
              <a:rPr lang="en-US" sz="2872">
                <a:solidFill>
                  <a:srgbClr val="000000"/>
                </a:solidFill>
                <a:latin typeface="Cambria Bold"/>
                <a:ea typeface="Cambria Bold"/>
                <a:cs typeface="Cambria Bold"/>
                <a:sym typeface="Cambria Bold"/>
              </a:rPr>
              <a:t>Develop Multi-lingual chatbot in Tamil, Sinhala, and English.</a:t>
            </a:r>
          </a:p>
          <a:p>
            <a:pPr algn="l">
              <a:lnSpc>
                <a:spcPts val="3447"/>
              </a:lnSpc>
            </a:pPr>
            <a:endParaRPr lang="en-US" sz="2872">
              <a:solidFill>
                <a:srgbClr val="000000"/>
              </a:solidFill>
              <a:latin typeface="Cambria Bold"/>
              <a:ea typeface="Cambria Bold"/>
              <a:cs typeface="Cambria Bold"/>
              <a:sym typeface="Cambria Bold"/>
            </a:endParaRPr>
          </a:p>
          <a:p>
            <a:pPr marL="620218" lvl="1" indent="-310109" algn="l">
              <a:lnSpc>
                <a:spcPts val="3447"/>
              </a:lnSpc>
              <a:buFont typeface="Arial" pitchFamily="34" charset="0"/>
              <a:buChar char="•"/>
            </a:pPr>
            <a:r>
              <a:rPr lang="en-US" sz="2872">
                <a:solidFill>
                  <a:srgbClr val="000000"/>
                </a:solidFill>
                <a:latin typeface="Cambria Bold"/>
                <a:ea typeface="Cambria Bold"/>
                <a:cs typeface="Cambria Bold"/>
                <a:sym typeface="Cambria Bold"/>
              </a:rPr>
              <a:t>Provides mentorship across various vocational subjects.</a:t>
            </a:r>
          </a:p>
          <a:p>
            <a:pPr algn="l">
              <a:lnSpc>
                <a:spcPts val="3447"/>
              </a:lnSpc>
            </a:pPr>
            <a:endParaRPr lang="en-US" sz="2872">
              <a:solidFill>
                <a:srgbClr val="000000"/>
              </a:solidFill>
              <a:latin typeface="Cambria Bold"/>
              <a:ea typeface="Cambria Bold"/>
              <a:cs typeface="Cambria Bold"/>
              <a:sym typeface="Cambria Bold"/>
            </a:endParaRPr>
          </a:p>
          <a:p>
            <a:pPr marL="620218" lvl="1" indent="-310109" algn="l">
              <a:lnSpc>
                <a:spcPts val="3447"/>
              </a:lnSpc>
              <a:buFont typeface="Arial" pitchFamily="34" charset="0"/>
              <a:buChar char="•"/>
            </a:pPr>
            <a:r>
              <a:rPr lang="en-US" sz="2872" spc="-2">
                <a:solidFill>
                  <a:srgbClr val="000000"/>
                </a:solidFill>
                <a:latin typeface="Cambria Bold"/>
                <a:ea typeface="Cambria Bold"/>
                <a:cs typeface="Cambria Bold"/>
                <a:sym typeface="Cambria Bold"/>
              </a:rPr>
              <a:t>Supports Tamil, Sinhala, and English with diverse accent handling.</a:t>
            </a:r>
          </a:p>
          <a:p>
            <a:pPr marL="589209" lvl="1" indent="-294605" algn="l">
              <a:lnSpc>
                <a:spcPts val="3274"/>
              </a:lnSpc>
              <a:buFont typeface="Arial" pitchFamily="34" charset="0"/>
              <a:buChar char="•"/>
            </a:pPr>
            <a:r>
              <a:rPr lang="en-US" sz="2729">
                <a:solidFill>
                  <a:srgbClr val="000000"/>
                </a:solidFill>
                <a:latin typeface="Cambria Bold"/>
                <a:ea typeface="Cambria Bold"/>
                <a:cs typeface="Cambria Bold"/>
                <a:sym typeface="Cambria Bold"/>
              </a:rPr>
              <a:t>Accurate transcription of spoken input.</a:t>
            </a:r>
          </a:p>
        </p:txBody>
      </p:sp>
      <p:sp>
        <p:nvSpPr>
          <p:cNvPr id="10" name="TextBox 10"/>
          <p:cNvSpPr txBox="1"/>
          <p:nvPr/>
        </p:nvSpPr>
        <p:spPr>
          <a:xfrm>
            <a:off x="333642" y="6370861"/>
            <a:ext cx="10056370" cy="3067050"/>
          </a:xfrm>
          <a:prstGeom prst="rect">
            <a:avLst/>
          </a:prstGeom>
        </p:spPr>
        <p:txBody>
          <a:bodyPr lIns="0" tIns="0" rIns="0" bIns="0" rtlCol="0" anchor="t">
            <a:spAutoFit/>
          </a:bodyPr>
          <a:lstStyle/>
          <a:p>
            <a:pPr algn="l">
              <a:lnSpc>
                <a:spcPts val="2999"/>
              </a:lnSpc>
            </a:pPr>
            <a:endParaRPr/>
          </a:p>
          <a:p>
            <a:pPr marL="647695" lvl="1" indent="-323848" algn="l">
              <a:lnSpc>
                <a:spcPts val="3599"/>
              </a:lnSpc>
              <a:buFont typeface="Arial" pitchFamily="34" charset="0"/>
              <a:buChar char="•"/>
            </a:pPr>
            <a:r>
              <a:rPr lang="en-US" sz="2999" spc="-2">
                <a:solidFill>
                  <a:srgbClr val="000000"/>
                </a:solidFill>
                <a:latin typeface="Cambria Bold"/>
                <a:ea typeface="Cambria Bold"/>
                <a:cs typeface="Cambria Bold"/>
                <a:sym typeface="Cambria Bold"/>
              </a:rPr>
              <a:t>Responsive recording control with automatic save and processing.</a:t>
            </a:r>
          </a:p>
          <a:p>
            <a:pPr algn="l">
              <a:lnSpc>
                <a:spcPts val="3599"/>
              </a:lnSpc>
            </a:pPr>
            <a:endParaRPr lang="en-US" sz="2999" spc="-2">
              <a:solidFill>
                <a:srgbClr val="000000"/>
              </a:solidFill>
              <a:latin typeface="Cambria Bold"/>
              <a:ea typeface="Cambria Bold"/>
              <a:cs typeface="Cambria Bold"/>
              <a:sym typeface="Cambria Bold"/>
            </a:endParaRPr>
          </a:p>
          <a:p>
            <a:pPr marL="647695" lvl="1" indent="-323848" algn="l">
              <a:lnSpc>
                <a:spcPts val="3599"/>
              </a:lnSpc>
              <a:buFont typeface="Arial" pitchFamily="34" charset="0"/>
              <a:buChar char="•"/>
            </a:pPr>
            <a:r>
              <a:rPr lang="en-US" sz="2999" spc="-2">
                <a:solidFill>
                  <a:srgbClr val="000000"/>
                </a:solidFill>
                <a:latin typeface="Cambria Bold"/>
                <a:ea typeface="Cambria Bold"/>
                <a:cs typeface="Cambria Bold"/>
                <a:sym typeface="Cambria Bold"/>
              </a:rPr>
              <a:t>Seamless access to sessions and notes, with export functionality.</a:t>
            </a:r>
          </a:p>
          <a:p>
            <a:pPr algn="l">
              <a:lnSpc>
                <a:spcPts val="3599"/>
              </a:lnSpc>
            </a:pPr>
            <a:endParaRPr lang="en-US" sz="2999" spc="-2">
              <a:solidFill>
                <a:srgbClr val="000000"/>
              </a:solidFill>
              <a:latin typeface="Cambria Bold"/>
              <a:ea typeface="Cambria Bold"/>
              <a:cs typeface="Cambria Bold"/>
              <a:sym typeface="Cambria Bold"/>
            </a:endParaRPr>
          </a:p>
        </p:txBody>
      </p:sp>
      <p:sp>
        <p:nvSpPr>
          <p:cNvPr id="11" name="TextBox 11"/>
          <p:cNvSpPr txBox="1"/>
          <p:nvPr/>
        </p:nvSpPr>
        <p:spPr>
          <a:xfrm>
            <a:off x="12369879" y="3381243"/>
            <a:ext cx="3336488" cy="504825"/>
          </a:xfrm>
          <a:prstGeom prst="rect">
            <a:avLst/>
          </a:prstGeom>
        </p:spPr>
        <p:txBody>
          <a:bodyPr lIns="0" tIns="0" rIns="0" bIns="0" rtlCol="0" anchor="t">
            <a:spAutoFit/>
          </a:bodyPr>
          <a:lstStyle/>
          <a:p>
            <a:pPr marL="712464" lvl="1" indent="-356232" algn="ctr">
              <a:lnSpc>
                <a:spcPts val="3959"/>
              </a:lnSpc>
              <a:buFont typeface="Arial" pitchFamily="34" charset="0"/>
              <a:buChar char="•"/>
            </a:pPr>
            <a:r>
              <a:rPr lang="en-US" sz="3299" spc="-2">
                <a:solidFill>
                  <a:srgbClr val="000000"/>
                </a:solidFill>
                <a:latin typeface="Cambria Bold"/>
                <a:ea typeface="Cambria Bold"/>
                <a:cs typeface="Cambria Bold"/>
                <a:sym typeface="Cambria Bold"/>
              </a:rPr>
              <a:t>Performance:</a:t>
            </a:r>
          </a:p>
        </p:txBody>
      </p:sp>
      <p:sp>
        <p:nvSpPr>
          <p:cNvPr id="12" name="TextBox 12"/>
          <p:cNvSpPr txBox="1"/>
          <p:nvPr/>
        </p:nvSpPr>
        <p:spPr>
          <a:xfrm>
            <a:off x="12369879" y="4219443"/>
            <a:ext cx="2296035" cy="485775"/>
          </a:xfrm>
          <a:prstGeom prst="rect">
            <a:avLst/>
          </a:prstGeom>
        </p:spPr>
        <p:txBody>
          <a:bodyPr lIns="0" tIns="0" rIns="0" bIns="0" rtlCol="0" anchor="t">
            <a:spAutoFit/>
          </a:bodyPr>
          <a:lstStyle/>
          <a:p>
            <a:pPr marL="669285" lvl="1" indent="-334642" algn="ctr">
              <a:lnSpc>
                <a:spcPts val="3719"/>
              </a:lnSpc>
              <a:buFont typeface="Arial" pitchFamily="34" charset="0"/>
              <a:buChar char="•"/>
            </a:pPr>
            <a:r>
              <a:rPr lang="en-US" sz="3099" spc="-2">
                <a:solidFill>
                  <a:srgbClr val="000000"/>
                </a:solidFill>
                <a:latin typeface="Cambria Bold"/>
                <a:ea typeface="Cambria Bold"/>
                <a:cs typeface="Cambria Bold"/>
                <a:sym typeface="Cambria Bold"/>
              </a:rPr>
              <a:t>Usability</a:t>
            </a:r>
          </a:p>
        </p:txBody>
      </p:sp>
      <p:sp>
        <p:nvSpPr>
          <p:cNvPr id="13" name="TextBox 13"/>
          <p:cNvSpPr txBox="1"/>
          <p:nvPr/>
        </p:nvSpPr>
        <p:spPr>
          <a:xfrm>
            <a:off x="12369879" y="5133975"/>
            <a:ext cx="2467213" cy="457200"/>
          </a:xfrm>
          <a:prstGeom prst="rect">
            <a:avLst/>
          </a:prstGeom>
        </p:spPr>
        <p:txBody>
          <a:bodyPr lIns="0" tIns="0" rIns="0" bIns="0" rtlCol="0" anchor="t">
            <a:spAutoFit/>
          </a:bodyPr>
          <a:lstStyle/>
          <a:p>
            <a:pPr marL="647695" lvl="1" indent="-323848" algn="ctr">
              <a:lnSpc>
                <a:spcPts val="3599"/>
              </a:lnSpc>
              <a:buFont typeface="Arial" pitchFamily="34" charset="0"/>
              <a:buChar char="•"/>
            </a:pPr>
            <a:r>
              <a:rPr lang="en-US" sz="2999" spc="-2">
                <a:solidFill>
                  <a:srgbClr val="000000"/>
                </a:solidFill>
                <a:latin typeface="Cambria Bold"/>
                <a:ea typeface="Cambria Bold"/>
                <a:cs typeface="Cambria Bold"/>
                <a:sym typeface="Cambria Bold"/>
              </a:rPr>
              <a:t>Scalability</a:t>
            </a:r>
          </a:p>
        </p:txBody>
      </p:sp>
      <p:sp>
        <p:nvSpPr>
          <p:cNvPr id="14" name="TextBox 14"/>
          <p:cNvSpPr txBox="1"/>
          <p:nvPr/>
        </p:nvSpPr>
        <p:spPr>
          <a:xfrm>
            <a:off x="12369879" y="6019800"/>
            <a:ext cx="2085975" cy="457200"/>
          </a:xfrm>
          <a:prstGeom prst="rect">
            <a:avLst/>
          </a:prstGeom>
        </p:spPr>
        <p:txBody>
          <a:bodyPr lIns="0" tIns="0" rIns="0" bIns="0" rtlCol="0" anchor="t">
            <a:spAutoFit/>
          </a:bodyPr>
          <a:lstStyle/>
          <a:p>
            <a:pPr marL="647695" lvl="1" indent="-323848" algn="ctr">
              <a:lnSpc>
                <a:spcPts val="3599"/>
              </a:lnSpc>
              <a:buFont typeface="Arial" pitchFamily="34" charset="0"/>
              <a:buChar char="•"/>
            </a:pPr>
            <a:r>
              <a:rPr lang="en-US" sz="2999" spc="-2">
                <a:solidFill>
                  <a:srgbClr val="000000"/>
                </a:solidFill>
                <a:latin typeface="Cambria Bold"/>
                <a:ea typeface="Cambria Bold"/>
                <a:cs typeface="Cambria Bold"/>
                <a:sym typeface="Cambria Bold"/>
              </a:rPr>
              <a:t>Security</a:t>
            </a:r>
          </a:p>
        </p:txBody>
      </p:sp>
      <p:sp>
        <p:nvSpPr>
          <p:cNvPr id="15" name="TextBox 15"/>
          <p:cNvSpPr txBox="1"/>
          <p:nvPr/>
        </p:nvSpPr>
        <p:spPr>
          <a:xfrm>
            <a:off x="12373808" y="6819900"/>
            <a:ext cx="2463284" cy="457200"/>
          </a:xfrm>
          <a:prstGeom prst="rect">
            <a:avLst/>
          </a:prstGeom>
        </p:spPr>
        <p:txBody>
          <a:bodyPr lIns="0" tIns="0" rIns="0" bIns="0" rtlCol="0" anchor="t">
            <a:spAutoFit/>
          </a:bodyPr>
          <a:lstStyle/>
          <a:p>
            <a:pPr marL="647695" lvl="1" indent="-323848" algn="ctr">
              <a:lnSpc>
                <a:spcPts val="3599"/>
              </a:lnSpc>
              <a:buFont typeface="Arial" pitchFamily="34" charset="0"/>
              <a:buChar char="•"/>
            </a:pPr>
            <a:r>
              <a:rPr lang="en-US" sz="2999" spc="-2">
                <a:solidFill>
                  <a:srgbClr val="000000"/>
                </a:solidFill>
                <a:latin typeface="Cambria Bold"/>
                <a:ea typeface="Cambria Bold"/>
                <a:cs typeface="Cambria Bold"/>
                <a:sym typeface="Cambria Bold"/>
              </a:rPr>
              <a:t>Reliability</a:t>
            </a:r>
          </a:p>
        </p:txBody>
      </p:sp>
      <p:sp>
        <p:nvSpPr>
          <p:cNvPr id="16" name="TextBox 16"/>
          <p:cNvSpPr txBox="1"/>
          <p:nvPr/>
        </p:nvSpPr>
        <p:spPr>
          <a:xfrm>
            <a:off x="424630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470861"/>
          </a:xfrm>
          <a:prstGeom prst="rect">
            <a:avLst/>
          </a:prstGeom>
          <a:solidFill>
            <a:srgbClr val="B3BECD"/>
          </a:solidFill>
        </p:spPr>
        <p:txBody>
          <a:bodyPr/>
          <a:lstStyle/>
          <a:p>
            <a:endParaRPr/>
          </a:p>
        </p:txBody>
      </p:sp>
      <p:sp>
        <p:nvSpPr>
          <p:cNvPr id="3" name="TextBox 3"/>
          <p:cNvSpPr txBox="1"/>
          <p:nvPr/>
        </p:nvSpPr>
        <p:spPr>
          <a:xfrm>
            <a:off x="833794" y="2933700"/>
            <a:ext cx="16620411" cy="5876925"/>
          </a:xfrm>
          <a:prstGeom prst="rect">
            <a:avLst/>
          </a:prstGeom>
        </p:spPr>
        <p:txBody>
          <a:bodyPr lIns="0" tIns="0" rIns="0" bIns="0" rtlCol="0" anchor="t">
            <a:spAutoFit/>
          </a:bodyPr>
          <a:lstStyle/>
          <a:p>
            <a:pPr algn="l">
              <a:lnSpc>
                <a:spcPts val="3359"/>
              </a:lnSpc>
              <a:spcBef>
                <a:spcPct val="0"/>
              </a:spcBef>
            </a:pPr>
            <a:r>
              <a:rPr lang="en-US" sz="2799">
                <a:solidFill>
                  <a:srgbClr val="000000"/>
                </a:solidFill>
                <a:latin typeface="Cambria Bold"/>
                <a:ea typeface="Cambria Bold"/>
                <a:cs typeface="Cambria Bold"/>
                <a:sym typeface="Cambria Bold"/>
              </a:rPr>
              <a:t>The Application of Artificial Intelligence Technology in Personalized Teaching in Vocational Education</a:t>
            </a:r>
          </a:p>
          <a:p>
            <a:pPr algn="l">
              <a:lnSpc>
                <a:spcPts val="3359"/>
              </a:lnSpc>
              <a:spcBef>
                <a:spcPct val="0"/>
              </a:spcBef>
            </a:pPr>
            <a:r>
              <a:rPr lang="en-US" sz="2799">
                <a:solidFill>
                  <a:srgbClr val="000000"/>
                </a:solidFill>
                <a:latin typeface="Cambria Bold"/>
                <a:ea typeface="Cambria Bold"/>
                <a:cs typeface="Cambria Bold"/>
                <a:sym typeface="Cambria Bold"/>
              </a:rPr>
              <a:t>https://doi.org/10.1109/ICAI50792.2020.9317316</a:t>
            </a:r>
          </a:p>
          <a:p>
            <a:pPr algn="l">
              <a:lnSpc>
                <a:spcPts val="3359"/>
              </a:lnSpc>
              <a:spcBef>
                <a:spcPct val="0"/>
              </a:spcBef>
            </a:pPr>
            <a:endParaRPr lang="en-US" sz="2799">
              <a:solidFill>
                <a:srgbClr val="000000"/>
              </a:solidFill>
              <a:latin typeface="Cambria Bold"/>
              <a:ea typeface="Cambria Bold"/>
              <a:cs typeface="Cambria Bold"/>
              <a:sym typeface="Cambria Bold"/>
            </a:endParaRPr>
          </a:p>
          <a:p>
            <a:pPr algn="l">
              <a:lnSpc>
                <a:spcPts val="3359"/>
              </a:lnSpc>
              <a:spcBef>
                <a:spcPct val="0"/>
              </a:spcBef>
            </a:pPr>
            <a:r>
              <a:rPr lang="en-US" sz="2799">
                <a:solidFill>
                  <a:srgbClr val="000000"/>
                </a:solidFill>
                <a:latin typeface="Cambria Bold"/>
                <a:ea typeface="Cambria Bold"/>
                <a:cs typeface="Cambria Bold"/>
                <a:sym typeface="Cambria Bold"/>
              </a:rPr>
              <a:t>Exploring AI-enabled Intelligent Tutoring System in Vocational Education</a:t>
            </a:r>
          </a:p>
          <a:p>
            <a:pPr algn="l">
              <a:lnSpc>
                <a:spcPts val="3359"/>
              </a:lnSpc>
              <a:spcBef>
                <a:spcPct val="0"/>
              </a:spcBef>
            </a:pPr>
            <a:r>
              <a:rPr lang="en-US" sz="2799">
                <a:solidFill>
                  <a:srgbClr val="000000"/>
                </a:solidFill>
                <a:latin typeface="Cambria Bold"/>
                <a:ea typeface="Cambria Bold"/>
                <a:cs typeface="Cambria Bold"/>
                <a:sym typeface="Cambria Bold"/>
              </a:rPr>
              <a:t>https://doi.org/10.1109/TALE.2019.8981689</a:t>
            </a:r>
          </a:p>
          <a:p>
            <a:pPr algn="l">
              <a:lnSpc>
                <a:spcPts val="3359"/>
              </a:lnSpc>
              <a:spcBef>
                <a:spcPct val="0"/>
              </a:spcBef>
            </a:pPr>
            <a:endParaRPr lang="en-US" sz="2799">
              <a:solidFill>
                <a:srgbClr val="000000"/>
              </a:solidFill>
              <a:latin typeface="Cambria Bold"/>
              <a:ea typeface="Cambria Bold"/>
              <a:cs typeface="Cambria Bold"/>
              <a:sym typeface="Cambria Bold"/>
            </a:endParaRPr>
          </a:p>
          <a:p>
            <a:pPr algn="l">
              <a:lnSpc>
                <a:spcPts val="3359"/>
              </a:lnSpc>
              <a:spcBef>
                <a:spcPct val="0"/>
              </a:spcBef>
            </a:pPr>
            <a:r>
              <a:rPr lang="en-US" sz="2799">
                <a:solidFill>
                  <a:srgbClr val="000000"/>
                </a:solidFill>
                <a:latin typeface="Cambria Bold"/>
                <a:ea typeface="Cambria Bold"/>
                <a:cs typeface="Cambria Bold"/>
                <a:sym typeface="Cambria Bold"/>
              </a:rPr>
              <a:t>The Role of AI In Vocational Education: A Systematic Review</a:t>
            </a:r>
          </a:p>
          <a:p>
            <a:pPr algn="l">
              <a:lnSpc>
                <a:spcPts val="3359"/>
              </a:lnSpc>
              <a:spcBef>
                <a:spcPct val="0"/>
              </a:spcBef>
            </a:pPr>
            <a:r>
              <a:rPr lang="en-US" sz="2799">
                <a:solidFill>
                  <a:srgbClr val="000000"/>
                </a:solidFill>
                <a:latin typeface="Cambria Bold"/>
                <a:ea typeface="Cambria Bold"/>
                <a:cs typeface="Cambria Bold"/>
                <a:sym typeface="Cambria Bold"/>
              </a:rPr>
              <a:t>https://www.magnascientiapub.com/ai-vocational-education</a:t>
            </a:r>
          </a:p>
          <a:p>
            <a:pPr algn="l">
              <a:lnSpc>
                <a:spcPts val="3359"/>
              </a:lnSpc>
              <a:spcBef>
                <a:spcPct val="0"/>
              </a:spcBef>
            </a:pPr>
            <a:endParaRPr lang="en-US" sz="2799">
              <a:solidFill>
                <a:srgbClr val="000000"/>
              </a:solidFill>
              <a:latin typeface="Cambria Bold"/>
              <a:ea typeface="Cambria Bold"/>
              <a:cs typeface="Cambria Bold"/>
              <a:sym typeface="Cambria Bold"/>
            </a:endParaRPr>
          </a:p>
          <a:p>
            <a:pPr algn="l">
              <a:lnSpc>
                <a:spcPts val="3359"/>
              </a:lnSpc>
              <a:spcBef>
                <a:spcPct val="0"/>
              </a:spcBef>
            </a:pPr>
            <a:r>
              <a:rPr lang="en-US" sz="2799">
                <a:solidFill>
                  <a:srgbClr val="000000"/>
                </a:solidFill>
                <a:latin typeface="Cambria Bold"/>
                <a:ea typeface="Cambria Bold"/>
                <a:cs typeface="Cambria Bold"/>
                <a:sym typeface="Cambria Bold"/>
              </a:rPr>
              <a:t>AI's Impact on Vocational Training and Employability: Innovation, Challenges, and Perspectives</a:t>
            </a:r>
          </a:p>
          <a:p>
            <a:pPr algn="l">
              <a:lnSpc>
                <a:spcPts val="3359"/>
              </a:lnSpc>
              <a:spcBef>
                <a:spcPct val="0"/>
              </a:spcBef>
            </a:pPr>
            <a:r>
              <a:rPr lang="en-US" sz="2799">
                <a:solidFill>
                  <a:srgbClr val="000000"/>
                </a:solidFill>
                <a:latin typeface="Cambria Bold"/>
                <a:ea typeface="Cambria Bold"/>
                <a:cs typeface="Cambria Bold"/>
                <a:sym typeface="Cambria Bold"/>
              </a:rPr>
              <a:t>https://doi.org/10.36948/ijfmr.2024.v06i04.24967</a:t>
            </a:r>
          </a:p>
          <a:p>
            <a:pPr algn="l">
              <a:lnSpc>
                <a:spcPts val="3359"/>
              </a:lnSpc>
              <a:spcBef>
                <a:spcPct val="0"/>
              </a:spcBef>
            </a:pPr>
            <a:endParaRPr lang="en-US" sz="2799">
              <a:solidFill>
                <a:srgbClr val="000000"/>
              </a:solidFill>
              <a:latin typeface="Cambria Bold"/>
              <a:ea typeface="Cambria Bold"/>
              <a:cs typeface="Cambria Bold"/>
              <a:sym typeface="Cambria Bold"/>
            </a:endParaRPr>
          </a:p>
          <a:p>
            <a:pPr algn="l">
              <a:lnSpc>
                <a:spcPts val="3359"/>
              </a:lnSpc>
              <a:spcBef>
                <a:spcPct val="0"/>
              </a:spcBef>
            </a:pPr>
            <a:r>
              <a:rPr lang="en-US" sz="2799">
                <a:solidFill>
                  <a:srgbClr val="000000"/>
                </a:solidFill>
                <a:latin typeface="Cambria Bold"/>
                <a:ea typeface="Cambria Bold"/>
                <a:cs typeface="Cambria Bold"/>
                <a:sym typeface="Cambria Bold"/>
              </a:rPr>
              <a:t>Designing an AI-Powered Mentorship Platform for Professional Development</a:t>
            </a:r>
          </a:p>
          <a:p>
            <a:pPr algn="l">
              <a:lnSpc>
                <a:spcPts val="3359"/>
              </a:lnSpc>
              <a:spcBef>
                <a:spcPct val="0"/>
              </a:spcBef>
            </a:pPr>
            <a:r>
              <a:rPr lang="en-US" sz="2799">
                <a:solidFill>
                  <a:srgbClr val="000000"/>
                </a:solidFill>
                <a:latin typeface="Cambria Bold"/>
                <a:ea typeface="Cambria Bold"/>
                <a:cs typeface="Cambria Bold"/>
                <a:sym typeface="Cambria Bold"/>
              </a:rPr>
              <a:t>https://doi.org/10.1186/s13634-020-00737-y</a:t>
            </a:r>
          </a:p>
        </p:txBody>
      </p:sp>
      <p:sp>
        <p:nvSpPr>
          <p:cNvPr id="4" name="Freeform 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5" name="Freeform 5"/>
          <p:cNvSpPr/>
          <p:nvPr/>
        </p:nvSpPr>
        <p:spPr>
          <a:xfrm>
            <a:off x="14027299" y="7653477"/>
            <a:ext cx="3426907" cy="2151034"/>
          </a:xfrm>
          <a:custGeom>
            <a:avLst/>
            <a:gdLst/>
            <a:ahLst/>
            <a:cxnLst/>
            <a:rect l="l" t="t" r="r" b="b"/>
            <a:pathLst>
              <a:path w="3426907" h="2151034">
                <a:moveTo>
                  <a:pt x="0" y="0"/>
                </a:moveTo>
                <a:lnTo>
                  <a:pt x="3426907" y="0"/>
                </a:lnTo>
                <a:lnTo>
                  <a:pt x="3426907" y="2151034"/>
                </a:lnTo>
                <a:lnTo>
                  <a:pt x="0" y="2151034"/>
                </a:lnTo>
                <a:lnTo>
                  <a:pt x="0" y="0"/>
                </a:lnTo>
                <a:close/>
              </a:path>
            </a:pathLst>
          </a:custGeom>
          <a:blipFill>
            <a:blip r:embed="rId4"/>
            <a:srcRect/>
            <a:stretch>
              <a:fillRect b="-25656"/>
            </a:stretch>
          </a:blipFill>
        </p:spPr>
        <p:txBody>
          <a:bodyPr/>
          <a:lstStyle/>
          <a:p>
            <a:endParaRPr/>
          </a:p>
        </p:txBody>
      </p:sp>
      <p:sp>
        <p:nvSpPr>
          <p:cNvPr id="6" name="TextBox 6"/>
          <p:cNvSpPr txBox="1"/>
          <p:nvPr/>
        </p:nvSpPr>
        <p:spPr>
          <a:xfrm>
            <a:off x="3723478" y="359193"/>
            <a:ext cx="11320365"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Reference</a:t>
            </a:r>
          </a:p>
        </p:txBody>
      </p:sp>
      <p:sp>
        <p:nvSpPr>
          <p:cNvPr id="7" name="TextBox 7"/>
          <p:cNvSpPr txBox="1"/>
          <p:nvPr/>
        </p:nvSpPr>
        <p:spPr>
          <a:xfrm>
            <a:off x="424630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IT21188954</a:t>
            </a:r>
            <a:r>
              <a:rPr lang="en-US" sz="2700">
                <a:solidFill>
                  <a:srgbClr val="000000"/>
                </a:solidFill>
                <a:latin typeface="Cambria"/>
                <a:ea typeface="Cambria"/>
                <a:cs typeface="Cambria"/>
                <a:sym typeface="Cambria"/>
              </a:rPr>
              <a:t> |   Saseena M.U.F</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8" name="Freeform 8"/>
          <p:cNvSpPr/>
          <p:nvPr/>
        </p:nvSpPr>
        <p:spPr>
          <a:xfrm>
            <a:off x="363519" y="1735514"/>
            <a:ext cx="1924058" cy="1207711"/>
          </a:xfrm>
          <a:custGeom>
            <a:avLst/>
            <a:gdLst/>
            <a:ahLst/>
            <a:cxnLst/>
            <a:rect l="l" t="t" r="r" b="b"/>
            <a:pathLst>
              <a:path w="1924058" h="1207711">
                <a:moveTo>
                  <a:pt x="0" y="0"/>
                </a:moveTo>
                <a:lnTo>
                  <a:pt x="1924058" y="0"/>
                </a:lnTo>
                <a:lnTo>
                  <a:pt x="1924058" y="1207711"/>
                </a:lnTo>
                <a:lnTo>
                  <a:pt x="0" y="1207711"/>
                </a:lnTo>
                <a:lnTo>
                  <a:pt x="0" y="0"/>
                </a:lnTo>
                <a:close/>
              </a:path>
            </a:pathLst>
          </a:custGeom>
          <a:blipFill>
            <a:blip r:embed="rId4"/>
            <a:srcRect/>
            <a:stretch>
              <a:fillRect b="-25656"/>
            </a:stretch>
          </a:blipFill>
        </p:spPr>
        <p:txBody>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3BECD"/>
        </a:solidFill>
        <a:effectLst/>
      </p:bgPr>
    </p:bg>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rcRect/>
            <a:stretch>
              <a:fillRect t="-929972" r="-257299"/>
            </a:stretch>
          </a:blipFill>
        </p:spPr>
        <p:txBody>
          <a:bodyPr/>
          <a:lstStyle/>
          <a:p>
            <a:endParaRPr/>
          </a:p>
        </p:txBody>
      </p:sp>
      <p:sp>
        <p:nvSpPr>
          <p:cNvPr id="3" name="Freeform 3"/>
          <p:cNvSpPr/>
          <p:nvPr/>
        </p:nvSpPr>
        <p:spPr>
          <a:xfrm>
            <a:off x="12352809" y="-756804"/>
            <a:ext cx="7582308" cy="11800607"/>
          </a:xfrm>
          <a:custGeom>
            <a:avLst/>
            <a:gdLst/>
            <a:ahLst/>
            <a:cxnLst/>
            <a:rect l="l" t="t" r="r" b="b"/>
            <a:pathLst>
              <a:path w="7582308" h="11800607">
                <a:moveTo>
                  <a:pt x="0" y="0"/>
                </a:moveTo>
                <a:lnTo>
                  <a:pt x="7582308" y="0"/>
                </a:lnTo>
                <a:lnTo>
                  <a:pt x="7582308" y="11800608"/>
                </a:lnTo>
                <a:lnTo>
                  <a:pt x="0" y="11800608"/>
                </a:lnTo>
                <a:lnTo>
                  <a:pt x="0" y="0"/>
                </a:lnTo>
                <a:close/>
              </a:path>
            </a:pathLst>
          </a:custGeom>
          <a:blipFill>
            <a:blip r:embed="rId3"/>
            <a:srcRect/>
            <a:stretch>
              <a:fillRect l="-37439" r="-18194"/>
            </a:stretch>
          </a:blipFill>
        </p:spPr>
        <p:txBody>
          <a:bodyPr/>
          <a:lstStyle/>
          <a:p>
            <a:endParaRPr/>
          </a:p>
        </p:txBody>
      </p:sp>
      <p:sp>
        <p:nvSpPr>
          <p:cNvPr id="4" name="TextBox 4"/>
          <p:cNvSpPr txBox="1"/>
          <p:nvPr/>
        </p:nvSpPr>
        <p:spPr>
          <a:xfrm>
            <a:off x="341534" y="1028700"/>
            <a:ext cx="9478203" cy="7519519"/>
          </a:xfrm>
          <a:prstGeom prst="rect">
            <a:avLst/>
          </a:prstGeom>
        </p:spPr>
        <p:txBody>
          <a:bodyPr lIns="0" tIns="0" rIns="0" bIns="0" rtlCol="0" anchor="t">
            <a:spAutoFit/>
          </a:bodyPr>
          <a:lstStyle/>
          <a:p>
            <a:pPr algn="ctr">
              <a:lnSpc>
                <a:spcPts val="8756"/>
              </a:lnSpc>
            </a:pPr>
            <a:r>
              <a:rPr lang="en-US" sz="7297">
                <a:solidFill>
                  <a:srgbClr val="000000"/>
                </a:solidFill>
                <a:latin typeface="Cambria Bold Italics"/>
                <a:ea typeface="Cambria Bold Italics"/>
                <a:cs typeface="Cambria Bold Italics"/>
                <a:sym typeface="Cambria Bold Italics"/>
              </a:rPr>
              <a:t>Skill-Based Adaptive and Personalized Learning Path Component</a:t>
            </a:r>
          </a:p>
          <a:p>
            <a:pPr algn="ctr">
              <a:lnSpc>
                <a:spcPts val="8756"/>
              </a:lnSpc>
            </a:pPr>
            <a:endParaRPr lang="en-US" sz="7297">
              <a:solidFill>
                <a:srgbClr val="000000"/>
              </a:solidFill>
              <a:latin typeface="Cambria Bold Italics"/>
              <a:ea typeface="Cambria Bold Italics"/>
              <a:cs typeface="Cambria Bold Italics"/>
              <a:sym typeface="Cambria Bold Italics"/>
            </a:endParaRPr>
          </a:p>
          <a:p>
            <a:pPr algn="r">
              <a:lnSpc>
                <a:spcPts val="5307"/>
              </a:lnSpc>
            </a:pPr>
            <a:r>
              <a:rPr lang="en-US" sz="4422">
                <a:solidFill>
                  <a:srgbClr val="122E54"/>
                </a:solidFill>
                <a:latin typeface="Cambria Bold Italics"/>
                <a:ea typeface="Cambria Bold Italics"/>
                <a:cs typeface="Cambria Bold Italics"/>
                <a:sym typeface="Cambria Bold Italics"/>
              </a:rPr>
              <a:t>IT20657314</a:t>
            </a:r>
          </a:p>
          <a:p>
            <a:pPr algn="r">
              <a:lnSpc>
                <a:spcPts val="5307"/>
              </a:lnSpc>
            </a:pPr>
            <a:r>
              <a:rPr lang="en-US" sz="4422">
                <a:solidFill>
                  <a:srgbClr val="122E54"/>
                </a:solidFill>
                <a:latin typeface="Cambria Bold Italics"/>
                <a:ea typeface="Cambria Bold Italics"/>
                <a:cs typeface="Cambria Bold Italics"/>
                <a:sym typeface="Cambria Bold Italics"/>
              </a:rPr>
              <a:t>Sujeevan.R</a:t>
            </a:r>
          </a:p>
          <a:p>
            <a:pPr algn="r">
              <a:lnSpc>
                <a:spcPts val="5307"/>
              </a:lnSpc>
              <a:spcBef>
                <a:spcPct val="0"/>
              </a:spcBef>
            </a:pPr>
            <a:r>
              <a:rPr lang="en-US" sz="4422" spc="-3">
                <a:solidFill>
                  <a:srgbClr val="122E54"/>
                </a:solidFill>
                <a:latin typeface="Cambria Bold Italics"/>
                <a:ea typeface="Cambria Bold Italics"/>
                <a:cs typeface="Cambria Bold Italics"/>
                <a:sym typeface="Cambria Bold Italics"/>
              </a:rPr>
              <a:t>Information Technology</a:t>
            </a:r>
            <a:r>
              <a:rPr lang="en-US" sz="4422" spc="-3">
                <a:solidFill>
                  <a:srgbClr val="000000"/>
                </a:solidFill>
                <a:latin typeface="Cambria Bold Italics"/>
                <a:ea typeface="Cambria Bold Italics"/>
                <a:cs typeface="Cambria Bold Italics"/>
                <a:sym typeface="Cambria Bold Italics"/>
              </a:rPr>
              <a:t> </a:t>
            </a:r>
          </a:p>
        </p:txBody>
      </p:sp>
      <p:sp>
        <p:nvSpPr>
          <p:cNvPr id="5" name="TextBox 5"/>
          <p:cNvSpPr txBox="1"/>
          <p:nvPr/>
        </p:nvSpPr>
        <p:spPr>
          <a:xfrm>
            <a:off x="4121280"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4659" y="-197785"/>
            <a:ext cx="7418070" cy="10494505"/>
            <a:chOff x="0" y="0"/>
            <a:chExt cx="6350000" cy="8983483"/>
          </a:xfrm>
        </p:grpSpPr>
        <p:sp>
          <p:nvSpPr>
            <p:cNvPr id="3" name="Freeform 3"/>
            <p:cNvSpPr/>
            <p:nvPr/>
          </p:nvSpPr>
          <p:spPr>
            <a:xfrm>
              <a:off x="0" y="0"/>
              <a:ext cx="6350000" cy="8983483"/>
            </a:xfrm>
            <a:custGeom>
              <a:avLst/>
              <a:gdLst/>
              <a:ahLst/>
              <a:cxnLst/>
              <a:rect l="l" t="t" r="r" b="b"/>
              <a:pathLst>
                <a:path w="6350000" h="8983483">
                  <a:moveTo>
                    <a:pt x="0" y="0"/>
                  </a:moveTo>
                  <a:lnTo>
                    <a:pt x="0" y="8983483"/>
                  </a:lnTo>
                  <a:lnTo>
                    <a:pt x="6350000" y="8983483"/>
                  </a:lnTo>
                  <a:cubicBezTo>
                    <a:pt x="6350000" y="4022804"/>
                    <a:pt x="3506470" y="0"/>
                    <a:pt x="0" y="0"/>
                  </a:cubicBezTo>
                  <a:close/>
                </a:path>
              </a:pathLst>
            </a:custGeom>
            <a:blipFill>
              <a:blip r:embed="rId3"/>
              <a:srcRect/>
              <a:stretch>
                <a:fillRect l="-56104" r="-56104"/>
              </a:stretch>
            </a:blipFill>
          </p:spPr>
          <p:txBody>
            <a:bodyPr/>
            <a:lstStyle/>
            <a:p>
              <a:endParaRPr/>
            </a:p>
          </p:txBody>
        </p:sp>
      </p:grpSp>
      <p:sp>
        <p:nvSpPr>
          <p:cNvPr id="4" name="Freeform 4"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4"/>
            <a:srcRect/>
            <a:stretch>
              <a:fillRect t="-929972" r="-257299"/>
            </a:stretch>
          </a:blipFill>
        </p:spPr>
        <p:txBody>
          <a:bodyPr/>
          <a:lstStyle/>
          <a:p>
            <a:endParaRPr/>
          </a:p>
        </p:txBody>
      </p:sp>
      <p:grpSp>
        <p:nvGrpSpPr>
          <p:cNvPr id="5" name="Group 5"/>
          <p:cNvGrpSpPr/>
          <p:nvPr/>
        </p:nvGrpSpPr>
        <p:grpSpPr>
          <a:xfrm>
            <a:off x="13197866" y="4654314"/>
            <a:ext cx="7485309" cy="7485309"/>
            <a:chOff x="0" y="0"/>
            <a:chExt cx="6350000" cy="6350000"/>
          </a:xfrm>
        </p:grpSpPr>
        <p:sp>
          <p:nvSpPr>
            <p:cNvPr id="6" name="Freeform 6"/>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3"/>
              <a:srcRect/>
              <a:stretch>
                <a:fillRect l="-25000" r="-24999"/>
              </a:stretch>
            </a:blipFill>
          </p:spPr>
          <p:txBody>
            <a:bodyPr/>
            <a:lstStyle/>
            <a:p>
              <a:endParaRPr/>
            </a:p>
          </p:txBody>
        </p:sp>
      </p:grpSp>
      <p:sp>
        <p:nvSpPr>
          <p:cNvPr id="7" name="TextBox 7"/>
          <p:cNvSpPr txBox="1"/>
          <p:nvPr/>
        </p:nvSpPr>
        <p:spPr>
          <a:xfrm>
            <a:off x="4782132" y="2124314"/>
            <a:ext cx="13505868" cy="6556643"/>
          </a:xfrm>
          <a:prstGeom prst="rect">
            <a:avLst/>
          </a:prstGeom>
        </p:spPr>
        <p:txBody>
          <a:bodyPr lIns="0" tIns="0" rIns="0" bIns="0" rtlCol="0" anchor="t">
            <a:spAutoFit/>
          </a:bodyPr>
          <a:lstStyle/>
          <a:p>
            <a:pPr marL="1859466" lvl="1" indent="-929733" algn="l">
              <a:lnSpc>
                <a:spcPts val="10335"/>
              </a:lnSpc>
              <a:buAutoNum type="arabicPeriod"/>
            </a:pPr>
            <a:r>
              <a:rPr lang="en-US" sz="8612">
                <a:solidFill>
                  <a:srgbClr val="808FA4"/>
                </a:solidFill>
                <a:latin typeface="Cambria Bold"/>
                <a:ea typeface="Cambria Bold"/>
                <a:cs typeface="Cambria Bold"/>
                <a:sym typeface="Cambria Bold"/>
              </a:rPr>
              <a:t>Background</a:t>
            </a:r>
          </a:p>
          <a:p>
            <a:pPr marL="1859466" lvl="1" indent="-929733" algn="l">
              <a:lnSpc>
                <a:spcPts val="10335"/>
              </a:lnSpc>
              <a:buAutoNum type="arabicPeriod"/>
            </a:pPr>
            <a:r>
              <a:rPr lang="en-US" sz="8612">
                <a:solidFill>
                  <a:srgbClr val="808FA4"/>
                </a:solidFill>
                <a:latin typeface="Cambria Bold"/>
                <a:ea typeface="Cambria Bold"/>
                <a:cs typeface="Cambria Bold"/>
                <a:sym typeface="Cambria Bold"/>
              </a:rPr>
              <a:t>Research Problem</a:t>
            </a:r>
          </a:p>
          <a:p>
            <a:pPr marL="1859466" lvl="1" indent="-929733" algn="l">
              <a:lnSpc>
                <a:spcPts val="10335"/>
              </a:lnSpc>
              <a:buAutoNum type="arabicPeriod"/>
            </a:pPr>
            <a:r>
              <a:rPr lang="en-US" sz="8612">
                <a:solidFill>
                  <a:srgbClr val="808FA4"/>
                </a:solidFill>
                <a:latin typeface="Cambria Bold"/>
                <a:ea typeface="Cambria Bold"/>
                <a:cs typeface="Cambria Bold"/>
                <a:sym typeface="Cambria Bold"/>
              </a:rPr>
              <a:t>Objective</a:t>
            </a:r>
          </a:p>
          <a:p>
            <a:pPr marL="1859466" lvl="1" indent="-929733" algn="l">
              <a:lnSpc>
                <a:spcPts val="10335"/>
              </a:lnSpc>
              <a:buAutoNum type="arabicPeriod"/>
            </a:pPr>
            <a:r>
              <a:rPr lang="en-US" sz="8612" spc="-6">
                <a:solidFill>
                  <a:srgbClr val="808FA4"/>
                </a:solidFill>
                <a:latin typeface="Cambria Bold"/>
                <a:ea typeface="Cambria Bold"/>
                <a:cs typeface="Cambria Bold"/>
                <a:sym typeface="Cambria Bold"/>
              </a:rPr>
              <a:t>Overall System Diagram</a:t>
            </a:r>
          </a:p>
        </p:txBody>
      </p:sp>
      <p:sp>
        <p:nvSpPr>
          <p:cNvPr id="8" name="TextBox 8"/>
          <p:cNvSpPr txBox="1"/>
          <p:nvPr/>
        </p:nvSpPr>
        <p:spPr>
          <a:xfrm>
            <a:off x="5871939" y="352425"/>
            <a:ext cx="6544121" cy="1343025"/>
          </a:xfrm>
          <a:prstGeom prst="rect">
            <a:avLst/>
          </a:prstGeom>
        </p:spPr>
        <p:txBody>
          <a:bodyPr lIns="0" tIns="0" rIns="0" bIns="0" rtlCol="0" anchor="t">
            <a:spAutoFit/>
          </a:bodyPr>
          <a:lstStyle/>
          <a:p>
            <a:pPr algn="ctr">
              <a:lnSpc>
                <a:spcPts val="10559"/>
              </a:lnSpc>
              <a:spcBef>
                <a:spcPct val="0"/>
              </a:spcBef>
            </a:pPr>
            <a:r>
              <a:rPr lang="en-US" sz="8799" u="sng" spc="-6">
                <a:solidFill>
                  <a:srgbClr val="808FA4"/>
                </a:solidFill>
                <a:latin typeface="Cambria Bold"/>
                <a:ea typeface="Cambria Bold"/>
                <a:cs typeface="Cambria Bold"/>
                <a:sym typeface="Cambria Bold"/>
              </a:rPr>
              <a:t>Introduction</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76529" y="-4762"/>
            <a:ext cx="10111471" cy="10291762"/>
          </a:xfrm>
          <a:prstGeom prst="rect">
            <a:avLst/>
          </a:prstGeom>
          <a:solidFill>
            <a:srgbClr val="B3BECD"/>
          </a:solidFill>
        </p:spPr>
        <p:txBody>
          <a:bodyPr/>
          <a:lstStyle/>
          <a:p>
            <a:endParaRPr/>
          </a:p>
        </p:txBody>
      </p:sp>
      <p:sp>
        <p:nvSpPr>
          <p:cNvPr id="3" name="TextBox 3"/>
          <p:cNvSpPr txBox="1"/>
          <p:nvPr/>
        </p:nvSpPr>
        <p:spPr>
          <a:xfrm>
            <a:off x="1311991" y="2672607"/>
            <a:ext cx="5868632" cy="1104900"/>
          </a:xfrm>
          <a:prstGeom prst="rect">
            <a:avLst/>
          </a:prstGeom>
        </p:spPr>
        <p:txBody>
          <a:bodyPr lIns="0" tIns="0" rIns="0" bIns="0" rtlCol="0" anchor="t">
            <a:spAutoFit/>
          </a:bodyPr>
          <a:lstStyle/>
          <a:p>
            <a:pPr algn="ctr">
              <a:lnSpc>
                <a:spcPts val="8639"/>
              </a:lnSpc>
              <a:spcBef>
                <a:spcPct val="0"/>
              </a:spcBef>
            </a:pPr>
            <a:r>
              <a:rPr lang="en-US" sz="7199" spc="-5">
                <a:solidFill>
                  <a:srgbClr val="000000"/>
                </a:solidFill>
                <a:latin typeface="Cambria Bold Italics"/>
                <a:ea typeface="Cambria Bold Italics"/>
                <a:cs typeface="Cambria Bold Italics"/>
                <a:sym typeface="Cambria Bold Italics"/>
              </a:rPr>
              <a:t>Introduction</a:t>
            </a:r>
          </a:p>
        </p:txBody>
      </p:sp>
      <p:sp>
        <p:nvSpPr>
          <p:cNvPr id="4" name="TextBox 4"/>
          <p:cNvSpPr txBox="1"/>
          <p:nvPr/>
        </p:nvSpPr>
        <p:spPr>
          <a:xfrm>
            <a:off x="11484650" y="1246921"/>
            <a:ext cx="3495229" cy="696467"/>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Background</a:t>
            </a:r>
          </a:p>
        </p:txBody>
      </p:sp>
      <p:sp>
        <p:nvSpPr>
          <p:cNvPr id="5" name="AutoShape 5"/>
          <p:cNvSpPr/>
          <p:nvPr/>
        </p:nvSpPr>
        <p:spPr>
          <a:xfrm>
            <a:off x="9986145" y="6625575"/>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6" name="TextBox 6"/>
          <p:cNvSpPr txBox="1"/>
          <p:nvPr/>
        </p:nvSpPr>
        <p:spPr>
          <a:xfrm>
            <a:off x="10521254" y="2696850"/>
            <a:ext cx="542202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Question</a:t>
            </a:r>
          </a:p>
        </p:txBody>
      </p:sp>
      <p:sp>
        <p:nvSpPr>
          <p:cNvPr id="7" name="TextBox 7"/>
          <p:cNvSpPr txBox="1"/>
          <p:nvPr/>
        </p:nvSpPr>
        <p:spPr>
          <a:xfrm>
            <a:off x="11021034" y="4024137"/>
            <a:ext cx="471201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Gap</a:t>
            </a:r>
          </a:p>
        </p:txBody>
      </p:sp>
      <p:sp>
        <p:nvSpPr>
          <p:cNvPr id="8" name="TextBox 8"/>
          <p:cNvSpPr txBox="1"/>
          <p:nvPr/>
        </p:nvSpPr>
        <p:spPr>
          <a:xfrm>
            <a:off x="11484650" y="5514975"/>
            <a:ext cx="349522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Objectives</a:t>
            </a:r>
          </a:p>
        </p:txBody>
      </p:sp>
      <p:sp>
        <p:nvSpPr>
          <p:cNvPr id="9" name="TextBox 9"/>
          <p:cNvSpPr txBox="1"/>
          <p:nvPr/>
        </p:nvSpPr>
        <p:spPr>
          <a:xfrm>
            <a:off x="11267443" y="6992288"/>
            <a:ext cx="4219194"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Methodology</a:t>
            </a:r>
          </a:p>
        </p:txBody>
      </p:sp>
      <p:sp>
        <p:nvSpPr>
          <p:cNvPr id="10" name="AutoShape 10"/>
          <p:cNvSpPr/>
          <p:nvPr/>
        </p:nvSpPr>
        <p:spPr>
          <a:xfrm>
            <a:off x="9768937" y="2328008"/>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11" name="AutoShape 11"/>
          <p:cNvSpPr/>
          <p:nvPr/>
        </p:nvSpPr>
        <p:spPr>
          <a:xfrm>
            <a:off x="9768937" y="3782269"/>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12" name="AutoShape 12"/>
          <p:cNvSpPr/>
          <p:nvPr/>
        </p:nvSpPr>
        <p:spPr>
          <a:xfrm>
            <a:off x="9768937" y="5148262"/>
            <a:ext cx="6492240" cy="0"/>
          </a:xfrm>
          <a:prstGeom prst="line">
            <a:avLst/>
          </a:prstGeom>
          <a:ln w="9525" cap="flat">
            <a:solidFill>
              <a:srgbClr val="000000"/>
            </a:solidFill>
            <a:prstDash val="solid"/>
            <a:headEnd type="none" w="sm" len="sm"/>
            <a:tailEnd type="none" w="sm" len="sm"/>
          </a:ln>
        </p:spPr>
        <p:txBody>
          <a:bodyPr/>
          <a:lstStyle/>
          <a:p>
            <a:endParaRPr/>
          </a:p>
        </p:txBody>
      </p:sp>
      <p:sp>
        <p:nvSpPr>
          <p:cNvPr id="13" name="TextBox 13"/>
          <p:cNvSpPr txBox="1"/>
          <p:nvPr/>
        </p:nvSpPr>
        <p:spPr>
          <a:xfrm>
            <a:off x="424630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 | Sujeevan.R | 24-25J-185</a:t>
            </a:r>
          </a:p>
        </p:txBody>
      </p:sp>
      <p:sp>
        <p:nvSpPr>
          <p:cNvPr id="14" name="Freeform 1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TextBox 2"/>
          <p:cNvSpPr txBox="1"/>
          <p:nvPr/>
        </p:nvSpPr>
        <p:spPr>
          <a:xfrm>
            <a:off x="173891" y="2011571"/>
            <a:ext cx="15797267" cy="6977651"/>
          </a:xfrm>
          <a:prstGeom prst="rect">
            <a:avLst/>
          </a:prstGeom>
        </p:spPr>
        <p:txBody>
          <a:bodyPr lIns="0" tIns="0" rIns="0" bIns="0" rtlCol="0" anchor="t">
            <a:spAutoFit/>
          </a:bodyPr>
          <a:lstStyle/>
          <a:p>
            <a:pPr marL="825011" lvl="1" indent="-412506" algn="l">
              <a:lnSpc>
                <a:spcPts val="4585"/>
              </a:lnSpc>
              <a:buFont typeface="Arial" pitchFamily="34" charset="0"/>
              <a:buChar char="•"/>
            </a:pPr>
            <a:r>
              <a:rPr lang="en-US" sz="3821">
                <a:solidFill>
                  <a:srgbClr val="2A266D"/>
                </a:solidFill>
                <a:latin typeface="Cambria Bold"/>
                <a:ea typeface="Cambria Bold"/>
                <a:cs typeface="Cambria Bold"/>
                <a:sym typeface="Cambria Bold"/>
              </a:rPr>
              <a:t>In recent years, personalized learning has become increasingly important, with a focus on adapting educational experiences to meet individual student needs.</a:t>
            </a:r>
          </a:p>
          <a:p>
            <a:pPr algn="l">
              <a:lnSpc>
                <a:spcPts val="4585"/>
              </a:lnSpc>
            </a:pPr>
            <a:endParaRPr lang="en-US" sz="3821">
              <a:solidFill>
                <a:srgbClr val="2A266D"/>
              </a:solidFill>
              <a:latin typeface="Cambria Bold"/>
              <a:ea typeface="Cambria Bold"/>
              <a:cs typeface="Cambria Bold"/>
              <a:sym typeface="Cambria Bold"/>
            </a:endParaRPr>
          </a:p>
          <a:p>
            <a:pPr marL="825011" lvl="1" indent="-412506" algn="l">
              <a:lnSpc>
                <a:spcPts val="4585"/>
              </a:lnSpc>
              <a:buFont typeface="Arial" pitchFamily="34" charset="0"/>
              <a:buChar char="•"/>
            </a:pPr>
            <a:r>
              <a:rPr lang="en-US" sz="3821">
                <a:solidFill>
                  <a:srgbClr val="2A266D"/>
                </a:solidFill>
                <a:latin typeface="Cambria Bold"/>
                <a:ea typeface="Cambria Bold"/>
                <a:cs typeface="Cambria Bold"/>
                <a:sym typeface="Cambria Bold"/>
              </a:rPr>
              <a:t>Traditional educational systems often struggle to provide tailored learning paths, which can lead to student disengagement and uneven skill development.</a:t>
            </a:r>
          </a:p>
          <a:p>
            <a:pPr algn="l">
              <a:lnSpc>
                <a:spcPts val="4585"/>
              </a:lnSpc>
            </a:pPr>
            <a:endParaRPr lang="en-US" sz="3821">
              <a:solidFill>
                <a:srgbClr val="2A266D"/>
              </a:solidFill>
              <a:latin typeface="Cambria Bold"/>
              <a:ea typeface="Cambria Bold"/>
              <a:cs typeface="Cambria Bold"/>
              <a:sym typeface="Cambria Bold"/>
            </a:endParaRPr>
          </a:p>
          <a:p>
            <a:pPr marL="825011" lvl="1" indent="-412506" algn="l">
              <a:lnSpc>
                <a:spcPts val="4585"/>
              </a:lnSpc>
              <a:buFont typeface="Arial" pitchFamily="34" charset="0"/>
              <a:buChar char="•"/>
            </a:pPr>
            <a:r>
              <a:rPr lang="en-US" sz="3821">
                <a:solidFill>
                  <a:srgbClr val="2A266D"/>
                </a:solidFill>
                <a:latin typeface="Cambria Bold"/>
                <a:ea typeface="Cambria Bold"/>
                <a:cs typeface="Cambria Bold"/>
                <a:sym typeface="Cambria Bold"/>
              </a:rPr>
              <a:t>AI-driven personalized learning paths can offer real-time adjustments, ensuring that students receive content and challenges appropriate to their skill levels.</a:t>
            </a:r>
          </a:p>
          <a:p>
            <a:pPr algn="l">
              <a:lnSpc>
                <a:spcPts val="4585"/>
              </a:lnSpc>
            </a:pPr>
            <a:endParaRPr lang="en-US" sz="3821">
              <a:solidFill>
                <a:srgbClr val="2A266D"/>
              </a:solidFill>
              <a:latin typeface="Cambria Bold"/>
              <a:ea typeface="Cambria Bold"/>
              <a:cs typeface="Cambria Bold"/>
              <a:sym typeface="Cambria Bold"/>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TextBox 4"/>
          <p:cNvSpPr txBox="1"/>
          <p:nvPr/>
        </p:nvSpPr>
        <p:spPr>
          <a:xfrm>
            <a:off x="6627274" y="282993"/>
            <a:ext cx="4654007"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Backround</a:t>
            </a:r>
          </a:p>
        </p:txBody>
      </p:sp>
      <p:sp>
        <p:nvSpPr>
          <p:cNvPr id="5" name="Freeform 5"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6" name="TextBox 6"/>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7" name="Freeform 7"/>
          <p:cNvSpPr/>
          <p:nvPr/>
        </p:nvSpPr>
        <p:spPr>
          <a:xfrm>
            <a:off x="14349218" y="6012071"/>
            <a:ext cx="3780559" cy="3780559"/>
          </a:xfrm>
          <a:custGeom>
            <a:avLst/>
            <a:gdLst/>
            <a:ahLst/>
            <a:cxnLst/>
            <a:rect l="l" t="t" r="r" b="b"/>
            <a:pathLst>
              <a:path w="3780559" h="3780559">
                <a:moveTo>
                  <a:pt x="0" y="0"/>
                </a:moveTo>
                <a:lnTo>
                  <a:pt x="3780559" y="0"/>
                </a:lnTo>
                <a:lnTo>
                  <a:pt x="3780559" y="3780559"/>
                </a:lnTo>
                <a:lnTo>
                  <a:pt x="0" y="3780559"/>
                </a:lnTo>
                <a:lnTo>
                  <a:pt x="0" y="0"/>
                </a:lnTo>
                <a:close/>
              </a:path>
            </a:pathLst>
          </a:custGeom>
          <a:blipFill>
            <a:blip r:embed="rId4"/>
            <a:srcRect/>
            <a:stretch>
              <a:fillRect/>
            </a:stretch>
          </a:blipFill>
        </p:spPr>
        <p:txBody>
          <a:bodyPr/>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Freeform 4"/>
          <p:cNvSpPr/>
          <p:nvPr/>
        </p:nvSpPr>
        <p:spPr>
          <a:xfrm>
            <a:off x="595881" y="1684240"/>
            <a:ext cx="1640061" cy="1640061"/>
          </a:xfrm>
          <a:custGeom>
            <a:avLst/>
            <a:gdLst/>
            <a:ahLst/>
            <a:cxnLst/>
            <a:rect l="l" t="t" r="r" b="b"/>
            <a:pathLst>
              <a:path w="1640061" h="1640061">
                <a:moveTo>
                  <a:pt x="0" y="0"/>
                </a:moveTo>
                <a:lnTo>
                  <a:pt x="1640062" y="0"/>
                </a:lnTo>
                <a:lnTo>
                  <a:pt x="1640062" y="1640061"/>
                </a:lnTo>
                <a:lnTo>
                  <a:pt x="0" y="1640061"/>
                </a:lnTo>
                <a:lnTo>
                  <a:pt x="0" y="0"/>
                </a:lnTo>
                <a:close/>
              </a:path>
            </a:pathLst>
          </a:custGeom>
          <a:blipFill>
            <a:blip r:embed="rId4"/>
            <a:srcRect/>
            <a:stretch>
              <a:fillRect/>
            </a:stretch>
          </a:blipFill>
        </p:spPr>
        <p:txBody>
          <a:bodyPr/>
          <a:lstStyle/>
          <a:p>
            <a:endParaRPr/>
          </a:p>
        </p:txBody>
      </p:sp>
      <p:sp>
        <p:nvSpPr>
          <p:cNvPr id="5" name="Freeform 5"/>
          <p:cNvSpPr/>
          <p:nvPr/>
        </p:nvSpPr>
        <p:spPr>
          <a:xfrm>
            <a:off x="2789432" y="2929894"/>
            <a:ext cx="781006" cy="788816"/>
          </a:xfrm>
          <a:custGeom>
            <a:avLst/>
            <a:gdLst/>
            <a:ahLst/>
            <a:cxnLst/>
            <a:rect l="l" t="t" r="r" b="b"/>
            <a:pathLst>
              <a:path w="781006" h="788816">
                <a:moveTo>
                  <a:pt x="0" y="0"/>
                </a:moveTo>
                <a:lnTo>
                  <a:pt x="781005" y="0"/>
                </a:lnTo>
                <a:lnTo>
                  <a:pt x="781005" y="788815"/>
                </a:lnTo>
                <a:lnTo>
                  <a:pt x="0" y="788815"/>
                </a:lnTo>
                <a:lnTo>
                  <a:pt x="0" y="0"/>
                </a:lnTo>
                <a:close/>
              </a:path>
            </a:pathLst>
          </a:custGeom>
          <a:blipFill>
            <a:blip r:embed="rId5"/>
            <a:srcRect/>
            <a:stretch>
              <a:fillRect/>
            </a:stretch>
          </a:blipFill>
        </p:spPr>
        <p:txBody>
          <a:bodyPr/>
          <a:lstStyle/>
          <a:p>
            <a:endParaRPr/>
          </a:p>
        </p:txBody>
      </p:sp>
      <p:sp>
        <p:nvSpPr>
          <p:cNvPr id="6" name="TextBox 6"/>
          <p:cNvSpPr txBox="1"/>
          <p:nvPr/>
        </p:nvSpPr>
        <p:spPr>
          <a:xfrm>
            <a:off x="5640764" y="344905"/>
            <a:ext cx="7006473" cy="885825"/>
          </a:xfrm>
          <a:prstGeom prst="rect">
            <a:avLst/>
          </a:prstGeom>
        </p:spPr>
        <p:txBody>
          <a:bodyPr lIns="0" tIns="0" rIns="0" bIns="0" rtlCol="0" anchor="t">
            <a:spAutoFit/>
          </a:bodyPr>
          <a:lstStyle/>
          <a:p>
            <a:pPr marL="0" indent="0" algn="ctr">
              <a:lnSpc>
                <a:spcPts val="6959"/>
              </a:lnSpc>
              <a:spcBef>
                <a:spcPct val="0"/>
              </a:spcBef>
            </a:pPr>
            <a:r>
              <a:rPr lang="en-US" sz="5799" u="none" strike="noStrike" spc="-4">
                <a:solidFill>
                  <a:srgbClr val="000000"/>
                </a:solidFill>
                <a:latin typeface="Cambria Bold"/>
                <a:ea typeface="Cambria Bold"/>
                <a:cs typeface="Cambria Bold"/>
                <a:sym typeface="Cambria Bold"/>
              </a:rPr>
              <a:t>Research Question</a:t>
            </a:r>
          </a:p>
        </p:txBody>
      </p:sp>
      <p:sp>
        <p:nvSpPr>
          <p:cNvPr id="7" name="TextBox 7"/>
          <p:cNvSpPr txBox="1"/>
          <p:nvPr/>
        </p:nvSpPr>
        <p:spPr>
          <a:xfrm>
            <a:off x="4246307"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8" name="TextBox 8"/>
          <p:cNvSpPr txBox="1"/>
          <p:nvPr/>
        </p:nvSpPr>
        <p:spPr>
          <a:xfrm>
            <a:off x="3646637" y="3098806"/>
            <a:ext cx="11588988" cy="885825"/>
          </a:xfrm>
          <a:prstGeom prst="rect">
            <a:avLst/>
          </a:prstGeom>
        </p:spPr>
        <p:txBody>
          <a:bodyPr lIns="0" tIns="0" rIns="0" bIns="0" rtlCol="0" anchor="t">
            <a:spAutoFit/>
          </a:bodyPr>
          <a:lstStyle/>
          <a:p>
            <a:pPr algn="ctr">
              <a:lnSpc>
                <a:spcPts val="3479"/>
              </a:lnSpc>
            </a:pPr>
            <a:r>
              <a:rPr lang="en-US" sz="2899" spc="-2">
                <a:solidFill>
                  <a:srgbClr val="000000"/>
                </a:solidFill>
                <a:latin typeface="Cambria Bold"/>
                <a:ea typeface="Cambria Bold"/>
                <a:cs typeface="Cambria Bold"/>
                <a:sym typeface="Cambria Bold"/>
              </a:rPr>
              <a:t>How can AI-driven systems effectively measure and adapt to a student's skill level in real-time?</a:t>
            </a:r>
          </a:p>
        </p:txBody>
      </p:sp>
      <p:sp>
        <p:nvSpPr>
          <p:cNvPr id="9" name="TextBox 9"/>
          <p:cNvSpPr txBox="1"/>
          <p:nvPr/>
        </p:nvSpPr>
        <p:spPr>
          <a:xfrm>
            <a:off x="3726556" y="4641856"/>
            <a:ext cx="11429151" cy="885825"/>
          </a:xfrm>
          <a:prstGeom prst="rect">
            <a:avLst/>
          </a:prstGeom>
        </p:spPr>
        <p:txBody>
          <a:bodyPr lIns="0" tIns="0" rIns="0" bIns="0" rtlCol="0" anchor="t">
            <a:spAutoFit/>
          </a:bodyPr>
          <a:lstStyle/>
          <a:p>
            <a:pPr algn="ctr">
              <a:lnSpc>
                <a:spcPts val="3491"/>
              </a:lnSpc>
              <a:spcBef>
                <a:spcPct val="0"/>
              </a:spcBef>
            </a:pPr>
            <a:r>
              <a:rPr lang="en-US" sz="2909" spc="-2">
                <a:solidFill>
                  <a:srgbClr val="000000"/>
                </a:solidFill>
                <a:latin typeface="Cambria Bold"/>
                <a:ea typeface="Cambria Bold"/>
                <a:cs typeface="Cambria Bold"/>
                <a:sym typeface="Cambria Bold"/>
              </a:rPr>
              <a:t>What methods can be implemented to dynamically adjust the complexity of learning content?</a:t>
            </a:r>
          </a:p>
        </p:txBody>
      </p:sp>
      <p:sp>
        <p:nvSpPr>
          <p:cNvPr id="10" name="Freeform 10"/>
          <p:cNvSpPr/>
          <p:nvPr/>
        </p:nvSpPr>
        <p:spPr>
          <a:xfrm>
            <a:off x="2789432" y="4585484"/>
            <a:ext cx="781006" cy="788816"/>
          </a:xfrm>
          <a:custGeom>
            <a:avLst/>
            <a:gdLst/>
            <a:ahLst/>
            <a:cxnLst/>
            <a:rect l="l" t="t" r="r" b="b"/>
            <a:pathLst>
              <a:path w="781006" h="788816">
                <a:moveTo>
                  <a:pt x="0" y="0"/>
                </a:moveTo>
                <a:lnTo>
                  <a:pt x="781005" y="0"/>
                </a:lnTo>
                <a:lnTo>
                  <a:pt x="781005" y="788816"/>
                </a:lnTo>
                <a:lnTo>
                  <a:pt x="0" y="788816"/>
                </a:lnTo>
                <a:lnTo>
                  <a:pt x="0" y="0"/>
                </a:lnTo>
                <a:close/>
              </a:path>
            </a:pathLst>
          </a:custGeom>
          <a:blipFill>
            <a:blip r:embed="rId5"/>
            <a:srcRect/>
            <a:stretch>
              <a:fillRect/>
            </a:stretch>
          </a:blipFill>
        </p:spPr>
        <p:txBody>
          <a:bodyPr/>
          <a:lstStyle/>
          <a:p>
            <a:endParaRPr/>
          </a:p>
        </p:txBody>
      </p:sp>
      <p:sp>
        <p:nvSpPr>
          <p:cNvPr id="11" name="TextBox 11"/>
          <p:cNvSpPr txBox="1"/>
          <p:nvPr/>
        </p:nvSpPr>
        <p:spPr>
          <a:xfrm>
            <a:off x="3862968" y="5906926"/>
            <a:ext cx="12338470" cy="904875"/>
          </a:xfrm>
          <a:prstGeom prst="rect">
            <a:avLst/>
          </a:prstGeom>
        </p:spPr>
        <p:txBody>
          <a:bodyPr lIns="0" tIns="0" rIns="0" bIns="0" rtlCol="0" anchor="t">
            <a:spAutoFit/>
          </a:bodyPr>
          <a:lstStyle/>
          <a:p>
            <a:pPr algn="ctr">
              <a:lnSpc>
                <a:spcPts val="3546"/>
              </a:lnSpc>
              <a:spcBef>
                <a:spcPct val="0"/>
              </a:spcBef>
            </a:pPr>
            <a:r>
              <a:rPr lang="en-US" sz="2955" spc="-2">
                <a:solidFill>
                  <a:srgbClr val="000000"/>
                </a:solidFill>
                <a:latin typeface="Cambria Bold"/>
                <a:ea typeface="Cambria Bold"/>
                <a:cs typeface="Cambria Bold"/>
                <a:sym typeface="Cambria Bold"/>
              </a:rPr>
              <a:t>How can continuous performance monitoring enhance personalized learning experiences?</a:t>
            </a:r>
          </a:p>
        </p:txBody>
      </p:sp>
      <p:sp>
        <p:nvSpPr>
          <p:cNvPr id="12" name="Freeform 12"/>
          <p:cNvSpPr/>
          <p:nvPr/>
        </p:nvSpPr>
        <p:spPr>
          <a:xfrm>
            <a:off x="2789432" y="5888650"/>
            <a:ext cx="781006" cy="788816"/>
          </a:xfrm>
          <a:custGeom>
            <a:avLst/>
            <a:gdLst/>
            <a:ahLst/>
            <a:cxnLst/>
            <a:rect l="l" t="t" r="r" b="b"/>
            <a:pathLst>
              <a:path w="781006" h="788816">
                <a:moveTo>
                  <a:pt x="0" y="0"/>
                </a:moveTo>
                <a:lnTo>
                  <a:pt x="781005" y="0"/>
                </a:lnTo>
                <a:lnTo>
                  <a:pt x="781005" y="788816"/>
                </a:lnTo>
                <a:lnTo>
                  <a:pt x="0" y="788816"/>
                </a:lnTo>
                <a:lnTo>
                  <a:pt x="0" y="0"/>
                </a:lnTo>
                <a:close/>
              </a:path>
            </a:pathLst>
          </a:custGeom>
          <a:blipFill>
            <a:blip r:embed="rId5"/>
            <a:srcRect/>
            <a:stretch>
              <a:fillRect/>
            </a:stretch>
          </a:blipFill>
        </p:spPr>
        <p:txBody>
          <a:bodyPr/>
          <a:lstStyle/>
          <a:p>
            <a:endParaRPr/>
          </a:p>
        </p:txBody>
      </p:sp>
      <p:sp>
        <p:nvSpPr>
          <p:cNvPr id="13" name="Freeform 13"/>
          <p:cNvSpPr/>
          <p:nvPr/>
        </p:nvSpPr>
        <p:spPr>
          <a:xfrm>
            <a:off x="14239180" y="1653499"/>
            <a:ext cx="4377284" cy="4629558"/>
          </a:xfrm>
          <a:custGeom>
            <a:avLst/>
            <a:gdLst/>
            <a:ahLst/>
            <a:cxnLst/>
            <a:rect l="l" t="t" r="r" b="b"/>
            <a:pathLst>
              <a:path w="4377284" h="4629558">
                <a:moveTo>
                  <a:pt x="0" y="0"/>
                </a:moveTo>
                <a:lnTo>
                  <a:pt x="4377284" y="0"/>
                </a:lnTo>
                <a:lnTo>
                  <a:pt x="4377284" y="4629559"/>
                </a:lnTo>
                <a:lnTo>
                  <a:pt x="0" y="4629559"/>
                </a:lnTo>
                <a:lnTo>
                  <a:pt x="0" y="0"/>
                </a:lnTo>
                <a:close/>
              </a:path>
            </a:pathLst>
          </a:custGeom>
          <a:blipFill>
            <a:blip r:embed="rId6"/>
            <a:srcRect/>
            <a:stretch>
              <a:fillRect r="-5763"/>
            </a:stretch>
          </a:blipFill>
        </p:spPr>
        <p:txBody>
          <a:bodyPr/>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Freeform 4"/>
          <p:cNvSpPr/>
          <p:nvPr/>
        </p:nvSpPr>
        <p:spPr>
          <a:xfrm>
            <a:off x="12799636" y="4048834"/>
            <a:ext cx="382604" cy="288692"/>
          </a:xfrm>
          <a:custGeom>
            <a:avLst/>
            <a:gdLst/>
            <a:ahLst/>
            <a:cxnLst/>
            <a:rect l="l" t="t" r="r" b="b"/>
            <a:pathLst>
              <a:path w="382604" h="288692">
                <a:moveTo>
                  <a:pt x="0" y="0"/>
                </a:moveTo>
                <a:lnTo>
                  <a:pt x="382604" y="0"/>
                </a:lnTo>
                <a:lnTo>
                  <a:pt x="382604" y="288692"/>
                </a:lnTo>
                <a:lnTo>
                  <a:pt x="0" y="288692"/>
                </a:lnTo>
                <a:lnTo>
                  <a:pt x="0" y="0"/>
                </a:lnTo>
                <a:close/>
              </a:path>
            </a:pathLst>
          </a:custGeom>
          <a:blipFill>
            <a:blip r:embed="rId4"/>
            <a:srcRect/>
            <a:stretch>
              <a:fillRect/>
            </a:stretch>
          </a:blipFill>
        </p:spPr>
        <p:txBody>
          <a:bodyPr/>
          <a:lstStyle/>
          <a:p>
            <a:endParaRPr/>
          </a:p>
        </p:txBody>
      </p:sp>
      <p:sp>
        <p:nvSpPr>
          <p:cNvPr id="5" name="Freeform 5"/>
          <p:cNvSpPr/>
          <p:nvPr/>
        </p:nvSpPr>
        <p:spPr>
          <a:xfrm>
            <a:off x="7895176" y="2421676"/>
            <a:ext cx="9929336" cy="6467267"/>
          </a:xfrm>
          <a:custGeom>
            <a:avLst/>
            <a:gdLst/>
            <a:ahLst/>
            <a:cxnLst/>
            <a:rect l="l" t="t" r="r" b="b"/>
            <a:pathLst>
              <a:path w="9929336" h="6467267">
                <a:moveTo>
                  <a:pt x="0" y="0"/>
                </a:moveTo>
                <a:lnTo>
                  <a:pt x="9929336" y="0"/>
                </a:lnTo>
                <a:lnTo>
                  <a:pt x="9929336" y="6467267"/>
                </a:lnTo>
                <a:lnTo>
                  <a:pt x="0" y="6467267"/>
                </a:lnTo>
                <a:lnTo>
                  <a:pt x="0" y="0"/>
                </a:lnTo>
                <a:close/>
              </a:path>
            </a:pathLst>
          </a:custGeom>
          <a:blipFill>
            <a:blip r:embed="rId5"/>
            <a:srcRect/>
            <a:stretch>
              <a:fillRect/>
            </a:stretch>
          </a:blipFill>
        </p:spPr>
        <p:txBody>
          <a:bodyPr/>
          <a:lstStyle/>
          <a:p>
            <a:endParaRPr/>
          </a:p>
        </p:txBody>
      </p:sp>
      <p:sp>
        <p:nvSpPr>
          <p:cNvPr id="6" name="TextBox 6"/>
          <p:cNvSpPr txBox="1"/>
          <p:nvPr/>
        </p:nvSpPr>
        <p:spPr>
          <a:xfrm>
            <a:off x="5793164" y="506830"/>
            <a:ext cx="7006473" cy="895350"/>
          </a:xfrm>
          <a:prstGeom prst="rect">
            <a:avLst/>
          </a:prstGeom>
        </p:spPr>
        <p:txBody>
          <a:bodyPr lIns="0" tIns="0" rIns="0" bIns="0" rtlCol="0" anchor="t">
            <a:spAutoFit/>
          </a:bodyPr>
          <a:lstStyle/>
          <a:p>
            <a:pPr algn="ctr">
              <a:lnSpc>
                <a:spcPts val="7079"/>
              </a:lnSpc>
              <a:spcBef>
                <a:spcPct val="0"/>
              </a:spcBef>
            </a:pPr>
            <a:r>
              <a:rPr lang="en-US" sz="5899" spc="-4">
                <a:solidFill>
                  <a:srgbClr val="000000"/>
                </a:solidFill>
                <a:latin typeface="Cambria Bold"/>
                <a:ea typeface="Cambria Bold"/>
                <a:cs typeface="Cambria Bold"/>
                <a:sym typeface="Cambria Bold"/>
              </a:rPr>
              <a:t>Research Gap</a:t>
            </a:r>
          </a:p>
        </p:txBody>
      </p:sp>
      <p:sp>
        <p:nvSpPr>
          <p:cNvPr id="7" name="TextBox 7"/>
          <p:cNvSpPr txBox="1"/>
          <p:nvPr/>
        </p:nvSpPr>
        <p:spPr>
          <a:xfrm>
            <a:off x="-543661" y="2240292"/>
            <a:ext cx="7006473" cy="733425"/>
          </a:xfrm>
          <a:prstGeom prst="rect">
            <a:avLst/>
          </a:prstGeom>
        </p:spPr>
        <p:txBody>
          <a:bodyPr lIns="0" tIns="0" rIns="0" bIns="0" rtlCol="0" anchor="t">
            <a:spAutoFit/>
          </a:bodyPr>
          <a:lstStyle/>
          <a:p>
            <a:pPr algn="ctr">
              <a:lnSpc>
                <a:spcPts val="5759"/>
              </a:lnSpc>
              <a:spcBef>
                <a:spcPct val="0"/>
              </a:spcBef>
            </a:pPr>
            <a:r>
              <a:rPr lang="en-US" sz="4799" spc="-3">
                <a:solidFill>
                  <a:srgbClr val="000000"/>
                </a:solidFill>
                <a:latin typeface="Cambria Bold"/>
                <a:ea typeface="Cambria Bold"/>
                <a:cs typeface="Cambria Bold"/>
                <a:sym typeface="Cambria Bold"/>
              </a:rPr>
              <a:t>Novelty</a:t>
            </a:r>
          </a:p>
        </p:txBody>
      </p:sp>
      <p:sp>
        <p:nvSpPr>
          <p:cNvPr id="8" name="TextBox 8"/>
          <p:cNvSpPr txBox="1"/>
          <p:nvPr/>
        </p:nvSpPr>
        <p:spPr>
          <a:xfrm>
            <a:off x="401370" y="3070695"/>
            <a:ext cx="7695021" cy="5818248"/>
          </a:xfrm>
          <a:prstGeom prst="rect">
            <a:avLst/>
          </a:prstGeom>
        </p:spPr>
        <p:txBody>
          <a:bodyPr lIns="0" tIns="0" rIns="0" bIns="0" rtlCol="0" anchor="t">
            <a:spAutoFit/>
          </a:bodyPr>
          <a:lstStyle/>
          <a:p>
            <a:pPr marL="640579" lvl="1" indent="-320290" algn="l">
              <a:lnSpc>
                <a:spcPts val="3560"/>
              </a:lnSpc>
              <a:buFont typeface="Arial" pitchFamily="34" charset="0"/>
              <a:buChar char="•"/>
            </a:pPr>
            <a:r>
              <a:rPr lang="en-US" sz="2967">
                <a:solidFill>
                  <a:srgbClr val="000000"/>
                </a:solidFill>
                <a:latin typeface="Cambria Bold"/>
                <a:ea typeface="Cambria Bold"/>
                <a:cs typeface="Cambria Bold"/>
                <a:sym typeface="Cambria Bold"/>
              </a:rPr>
              <a:t>Real-time adjustment of learning content complexity based on continuous skill evaluation.</a:t>
            </a:r>
          </a:p>
          <a:p>
            <a:pPr algn="l">
              <a:lnSpc>
                <a:spcPts val="3560"/>
              </a:lnSpc>
            </a:pPr>
            <a:endParaRPr lang="en-US" sz="2967">
              <a:solidFill>
                <a:srgbClr val="000000"/>
              </a:solidFill>
              <a:latin typeface="Cambria Bold"/>
              <a:ea typeface="Cambria Bold"/>
              <a:cs typeface="Cambria Bold"/>
              <a:sym typeface="Cambria Bold"/>
            </a:endParaRPr>
          </a:p>
          <a:p>
            <a:pPr marL="640579" lvl="1" indent="-320290" algn="l">
              <a:lnSpc>
                <a:spcPts val="3560"/>
              </a:lnSpc>
              <a:buFont typeface="Arial" pitchFamily="34" charset="0"/>
              <a:buChar char="•"/>
            </a:pPr>
            <a:r>
              <a:rPr lang="en-US" sz="2967">
                <a:solidFill>
                  <a:srgbClr val="000000"/>
                </a:solidFill>
                <a:latin typeface="Cambria Bold"/>
                <a:ea typeface="Cambria Bold"/>
                <a:cs typeface="Cambria Bold"/>
                <a:sym typeface="Cambria Bold"/>
              </a:rPr>
              <a:t>Personalized Pathways: Tailoring learning paths to address individual strengths and weaknesses.</a:t>
            </a:r>
          </a:p>
          <a:p>
            <a:pPr algn="l">
              <a:lnSpc>
                <a:spcPts val="3560"/>
              </a:lnSpc>
            </a:pPr>
            <a:endParaRPr lang="en-US" sz="2967">
              <a:solidFill>
                <a:srgbClr val="000000"/>
              </a:solidFill>
              <a:latin typeface="Cambria Bold"/>
              <a:ea typeface="Cambria Bold"/>
              <a:cs typeface="Cambria Bold"/>
              <a:sym typeface="Cambria Bold"/>
            </a:endParaRPr>
          </a:p>
          <a:p>
            <a:pPr marL="640579" lvl="1" indent="-320290" algn="l">
              <a:lnSpc>
                <a:spcPts val="3560"/>
              </a:lnSpc>
              <a:buFont typeface="Arial" pitchFamily="34" charset="0"/>
              <a:buChar char="•"/>
            </a:pPr>
            <a:r>
              <a:rPr lang="en-US" sz="2967">
                <a:solidFill>
                  <a:srgbClr val="000000"/>
                </a:solidFill>
                <a:latin typeface="Cambria Bold"/>
                <a:ea typeface="Cambria Bold"/>
                <a:cs typeface="Cambria Bold"/>
                <a:sym typeface="Cambria Bold"/>
              </a:rPr>
              <a:t>Continuous Calibration: Ongoing assessment and adjustment of learning materials to ensure optimal challenge levels.</a:t>
            </a:r>
          </a:p>
          <a:p>
            <a:pPr algn="l">
              <a:lnSpc>
                <a:spcPts val="3560"/>
              </a:lnSpc>
            </a:pPr>
            <a:endParaRPr lang="en-US" sz="2967">
              <a:solidFill>
                <a:srgbClr val="000000"/>
              </a:solidFill>
              <a:latin typeface="Cambria Bold"/>
              <a:ea typeface="Cambria Bold"/>
              <a:cs typeface="Cambria Bold"/>
              <a:sym typeface="Cambria Bold"/>
            </a:endParaRPr>
          </a:p>
        </p:txBody>
      </p:sp>
      <p:sp>
        <p:nvSpPr>
          <p:cNvPr id="9" name="TextBox 9"/>
          <p:cNvSpPr txBox="1"/>
          <p:nvPr/>
        </p:nvSpPr>
        <p:spPr>
          <a:xfrm>
            <a:off x="4398707" y="98475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TextBox 4"/>
          <p:cNvSpPr txBox="1"/>
          <p:nvPr/>
        </p:nvSpPr>
        <p:spPr>
          <a:xfrm>
            <a:off x="5793164" y="497305"/>
            <a:ext cx="7006473" cy="885825"/>
          </a:xfrm>
          <a:prstGeom prst="rect">
            <a:avLst/>
          </a:prstGeom>
        </p:spPr>
        <p:txBody>
          <a:bodyPr lIns="0" tIns="0" rIns="0" bIns="0" rtlCol="0" anchor="t">
            <a:spAutoFit/>
          </a:bodyPr>
          <a:lstStyle/>
          <a:p>
            <a:pPr marL="0" indent="0" algn="ctr">
              <a:lnSpc>
                <a:spcPts val="6959"/>
              </a:lnSpc>
              <a:spcBef>
                <a:spcPct val="0"/>
              </a:spcBef>
            </a:pPr>
            <a:r>
              <a:rPr lang="en-US" sz="5799" u="none" strike="noStrike" spc="-4">
                <a:solidFill>
                  <a:srgbClr val="000000"/>
                </a:solidFill>
                <a:latin typeface="Cambria Bold"/>
                <a:ea typeface="Cambria Bold"/>
                <a:cs typeface="Cambria Bold"/>
                <a:sym typeface="Cambria Bold"/>
              </a:rPr>
              <a:t>Objectives</a:t>
            </a:r>
          </a:p>
        </p:txBody>
      </p:sp>
      <p:sp>
        <p:nvSpPr>
          <p:cNvPr id="5" name="TextBox 5"/>
          <p:cNvSpPr txBox="1"/>
          <p:nvPr/>
        </p:nvSpPr>
        <p:spPr>
          <a:xfrm>
            <a:off x="259139" y="4438650"/>
            <a:ext cx="449250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Sub Objective</a:t>
            </a:r>
          </a:p>
        </p:txBody>
      </p:sp>
      <p:sp>
        <p:nvSpPr>
          <p:cNvPr id="6" name="TextBox 6"/>
          <p:cNvSpPr txBox="1"/>
          <p:nvPr/>
        </p:nvSpPr>
        <p:spPr>
          <a:xfrm>
            <a:off x="316289" y="2968243"/>
            <a:ext cx="16475183" cy="771525"/>
          </a:xfrm>
          <a:prstGeom prst="rect">
            <a:avLst/>
          </a:prstGeom>
        </p:spPr>
        <p:txBody>
          <a:bodyPr lIns="0" tIns="0" rIns="0" bIns="0" rtlCol="0" anchor="t">
            <a:spAutoFit/>
          </a:bodyPr>
          <a:lstStyle/>
          <a:p>
            <a:pPr marL="546861" lvl="1" indent="-273431" algn="l">
              <a:lnSpc>
                <a:spcPts val="3039"/>
              </a:lnSpc>
              <a:buFont typeface="Arial" pitchFamily="34" charset="0"/>
              <a:buChar char="•"/>
            </a:pPr>
            <a:r>
              <a:rPr lang="en-US" sz="2532">
                <a:solidFill>
                  <a:srgbClr val="2A266D"/>
                </a:solidFill>
                <a:latin typeface="Cambria Bold"/>
                <a:ea typeface="Cambria Bold"/>
                <a:cs typeface="Cambria Bold"/>
                <a:sym typeface="Cambria Bold"/>
              </a:rPr>
              <a:t>Develop a system that enhances student engagement and learning outcomes through adaptive, personalized learning paths.</a:t>
            </a:r>
          </a:p>
        </p:txBody>
      </p:sp>
      <p:sp>
        <p:nvSpPr>
          <p:cNvPr id="7" name="TextBox 7"/>
          <p:cNvSpPr txBox="1"/>
          <p:nvPr/>
        </p:nvSpPr>
        <p:spPr>
          <a:xfrm>
            <a:off x="478214" y="2015743"/>
            <a:ext cx="449250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Main Objectives</a:t>
            </a:r>
          </a:p>
        </p:txBody>
      </p:sp>
      <p:sp>
        <p:nvSpPr>
          <p:cNvPr id="8" name="TextBox 8"/>
          <p:cNvSpPr txBox="1"/>
          <p:nvPr/>
        </p:nvSpPr>
        <p:spPr>
          <a:xfrm>
            <a:off x="421064" y="5705475"/>
            <a:ext cx="17866936" cy="2065926"/>
          </a:xfrm>
          <a:prstGeom prst="rect">
            <a:avLst/>
          </a:prstGeom>
        </p:spPr>
        <p:txBody>
          <a:bodyPr lIns="0" tIns="0" rIns="0" bIns="0" rtlCol="0" anchor="t">
            <a:spAutoFit/>
          </a:bodyPr>
          <a:lstStyle/>
          <a:p>
            <a:pPr marL="593058" lvl="1" indent="-296529" algn="l">
              <a:lnSpc>
                <a:spcPts val="3296"/>
              </a:lnSpc>
              <a:buFont typeface="Arial" pitchFamily="34" charset="0"/>
              <a:buChar char="•"/>
            </a:pPr>
            <a:r>
              <a:rPr lang="en-US" sz="2746">
                <a:solidFill>
                  <a:srgbClr val="2A266D"/>
                </a:solidFill>
                <a:latin typeface="Cambria Bold"/>
                <a:ea typeface="Cambria Bold"/>
                <a:cs typeface="Cambria Bold"/>
                <a:sym typeface="Cambria Bold"/>
              </a:rPr>
              <a:t>Implement real-time skill evaluation mechanisms.</a:t>
            </a:r>
          </a:p>
          <a:p>
            <a:pPr marL="593058" lvl="1" indent="-296529" algn="l">
              <a:lnSpc>
                <a:spcPts val="3296"/>
              </a:lnSpc>
              <a:buFont typeface="Arial" pitchFamily="34" charset="0"/>
              <a:buChar char="•"/>
            </a:pPr>
            <a:r>
              <a:rPr lang="en-US" sz="2746">
                <a:solidFill>
                  <a:srgbClr val="2A266D"/>
                </a:solidFill>
                <a:latin typeface="Cambria Bold"/>
                <a:ea typeface="Cambria Bold"/>
                <a:cs typeface="Cambria Bold"/>
                <a:sym typeface="Cambria Bold"/>
              </a:rPr>
              <a:t>Develop algorithms for predictive complexity adjustment.</a:t>
            </a:r>
          </a:p>
          <a:p>
            <a:pPr marL="593058" lvl="1" indent="-296529" algn="l">
              <a:lnSpc>
                <a:spcPts val="3296"/>
              </a:lnSpc>
              <a:buFont typeface="Arial" pitchFamily="34" charset="0"/>
              <a:buChar char="•"/>
            </a:pPr>
            <a:r>
              <a:rPr lang="en-US" sz="2746">
                <a:solidFill>
                  <a:srgbClr val="2A266D"/>
                </a:solidFill>
                <a:latin typeface="Cambria Bold"/>
                <a:ea typeface="Cambria Bold"/>
                <a:cs typeface="Cambria Bold"/>
                <a:sym typeface="Cambria Bold"/>
              </a:rPr>
              <a:t>Design a system for continuous calibration of learning content.</a:t>
            </a:r>
          </a:p>
          <a:p>
            <a:pPr marL="593058" lvl="1" indent="-296529" algn="l">
              <a:lnSpc>
                <a:spcPts val="3296"/>
              </a:lnSpc>
              <a:buFont typeface="Arial" pitchFamily="34" charset="0"/>
              <a:buChar char="•"/>
            </a:pPr>
            <a:r>
              <a:rPr lang="en-US" sz="2746">
                <a:solidFill>
                  <a:srgbClr val="2A266D"/>
                </a:solidFill>
                <a:latin typeface="Cambria Bold"/>
                <a:ea typeface="Cambria Bold"/>
                <a:cs typeface="Cambria Bold"/>
                <a:sym typeface="Cambria Bold"/>
              </a:rPr>
              <a:t>Integrate instant feedback and actionable learning strategies.</a:t>
            </a:r>
          </a:p>
          <a:p>
            <a:pPr algn="l">
              <a:lnSpc>
                <a:spcPts val="3296"/>
              </a:lnSpc>
            </a:pPr>
            <a:endParaRPr lang="en-US" sz="2746">
              <a:solidFill>
                <a:srgbClr val="2A266D"/>
              </a:solidFill>
              <a:latin typeface="Cambria Bold"/>
              <a:ea typeface="Cambria Bold"/>
              <a:cs typeface="Cambria Bold"/>
              <a:sym typeface="Cambria Bold"/>
            </a:endParaRPr>
          </a:p>
        </p:txBody>
      </p:sp>
      <p:sp>
        <p:nvSpPr>
          <p:cNvPr id="9" name="Freeform 9"/>
          <p:cNvSpPr/>
          <p:nvPr/>
        </p:nvSpPr>
        <p:spPr>
          <a:xfrm>
            <a:off x="638121" y="730668"/>
            <a:ext cx="871376" cy="879836"/>
          </a:xfrm>
          <a:custGeom>
            <a:avLst/>
            <a:gdLst/>
            <a:ahLst/>
            <a:cxnLst/>
            <a:rect l="l" t="t" r="r" b="b"/>
            <a:pathLst>
              <a:path w="871376" h="879836">
                <a:moveTo>
                  <a:pt x="0" y="0"/>
                </a:moveTo>
                <a:lnTo>
                  <a:pt x="871376" y="0"/>
                </a:lnTo>
                <a:lnTo>
                  <a:pt x="871376" y="879835"/>
                </a:lnTo>
                <a:lnTo>
                  <a:pt x="0" y="879835"/>
                </a:lnTo>
                <a:lnTo>
                  <a:pt x="0" y="0"/>
                </a:lnTo>
                <a:close/>
              </a:path>
            </a:pathLst>
          </a:custGeom>
          <a:blipFill>
            <a:blip r:embed="rId4"/>
            <a:srcRect/>
            <a:stretch>
              <a:fillRect/>
            </a:stretch>
          </a:blipFill>
        </p:spPr>
        <p:txBody>
          <a:bodyPr/>
          <a:lstStyle/>
          <a:p>
            <a:endParaRPr/>
          </a:p>
        </p:txBody>
      </p:sp>
      <p:sp>
        <p:nvSpPr>
          <p:cNvPr id="10" name="Freeform 10"/>
          <p:cNvSpPr/>
          <p:nvPr/>
        </p:nvSpPr>
        <p:spPr>
          <a:xfrm>
            <a:off x="283941" y="407523"/>
            <a:ext cx="1602009" cy="1526124"/>
          </a:xfrm>
          <a:custGeom>
            <a:avLst/>
            <a:gdLst/>
            <a:ahLst/>
            <a:cxnLst/>
            <a:rect l="l" t="t" r="r" b="b"/>
            <a:pathLst>
              <a:path w="1602009" h="1526124">
                <a:moveTo>
                  <a:pt x="0" y="0"/>
                </a:moveTo>
                <a:lnTo>
                  <a:pt x="1602009" y="0"/>
                </a:lnTo>
                <a:lnTo>
                  <a:pt x="1602009" y="1526125"/>
                </a:lnTo>
                <a:lnTo>
                  <a:pt x="0" y="1526125"/>
                </a:lnTo>
                <a:lnTo>
                  <a:pt x="0" y="0"/>
                </a:lnTo>
                <a:close/>
              </a:path>
            </a:pathLst>
          </a:custGeom>
          <a:blipFill>
            <a:blip r:embed="rId5"/>
            <a:srcRect/>
            <a:stretch>
              <a:fillRect/>
            </a:stretch>
          </a:blipFill>
        </p:spPr>
        <p:txBody>
          <a:bodyPr/>
          <a:lstStyle/>
          <a:p>
            <a:endParaRPr/>
          </a:p>
        </p:txBody>
      </p:sp>
      <p:sp>
        <p:nvSpPr>
          <p:cNvPr id="11" name="Freeform 11"/>
          <p:cNvSpPr/>
          <p:nvPr/>
        </p:nvSpPr>
        <p:spPr>
          <a:xfrm>
            <a:off x="1829704" y="506523"/>
            <a:ext cx="559448" cy="600383"/>
          </a:xfrm>
          <a:custGeom>
            <a:avLst/>
            <a:gdLst/>
            <a:ahLst/>
            <a:cxnLst/>
            <a:rect l="l" t="t" r="r" b="b"/>
            <a:pathLst>
              <a:path w="559448" h="600383">
                <a:moveTo>
                  <a:pt x="0" y="0"/>
                </a:moveTo>
                <a:lnTo>
                  <a:pt x="559448" y="0"/>
                </a:lnTo>
                <a:lnTo>
                  <a:pt x="559448" y="600382"/>
                </a:lnTo>
                <a:lnTo>
                  <a:pt x="0" y="600382"/>
                </a:lnTo>
                <a:lnTo>
                  <a:pt x="0" y="0"/>
                </a:lnTo>
                <a:close/>
              </a:path>
            </a:pathLst>
          </a:custGeom>
          <a:blipFill>
            <a:blip r:embed="rId6"/>
            <a:srcRect/>
            <a:stretch>
              <a:fillRect/>
            </a:stretch>
          </a:blipFill>
        </p:spPr>
        <p:txBody>
          <a:bodyPr/>
          <a:lstStyle/>
          <a:p>
            <a:endParaRPr/>
          </a:p>
        </p:txBody>
      </p:sp>
      <p:sp>
        <p:nvSpPr>
          <p:cNvPr id="12" name="Freeform 12"/>
          <p:cNvSpPr/>
          <p:nvPr/>
        </p:nvSpPr>
        <p:spPr>
          <a:xfrm>
            <a:off x="397723" y="1933648"/>
            <a:ext cx="480797" cy="412284"/>
          </a:xfrm>
          <a:custGeom>
            <a:avLst/>
            <a:gdLst/>
            <a:ahLst/>
            <a:cxnLst/>
            <a:rect l="l" t="t" r="r" b="b"/>
            <a:pathLst>
              <a:path w="480797" h="412284">
                <a:moveTo>
                  <a:pt x="0" y="0"/>
                </a:moveTo>
                <a:lnTo>
                  <a:pt x="480796" y="0"/>
                </a:lnTo>
                <a:lnTo>
                  <a:pt x="480796" y="412283"/>
                </a:lnTo>
                <a:lnTo>
                  <a:pt x="0" y="412283"/>
                </a:lnTo>
                <a:lnTo>
                  <a:pt x="0" y="0"/>
                </a:lnTo>
                <a:close/>
              </a:path>
            </a:pathLst>
          </a:custGeom>
          <a:blipFill>
            <a:blip r:embed="rId5"/>
            <a:srcRect/>
            <a:stretch>
              <a:fillRect b="-11093"/>
            </a:stretch>
          </a:blipFill>
        </p:spPr>
        <p:txBody>
          <a:bodyPr/>
          <a:lstStyle/>
          <a:p>
            <a:endParaRPr/>
          </a:p>
        </p:txBody>
      </p:sp>
      <p:sp>
        <p:nvSpPr>
          <p:cNvPr id="13" name="Freeform 13"/>
          <p:cNvSpPr/>
          <p:nvPr/>
        </p:nvSpPr>
        <p:spPr>
          <a:xfrm>
            <a:off x="11185548" y="3457147"/>
            <a:ext cx="6676357" cy="5007268"/>
          </a:xfrm>
          <a:custGeom>
            <a:avLst/>
            <a:gdLst/>
            <a:ahLst/>
            <a:cxnLst/>
            <a:rect l="l" t="t" r="r" b="b"/>
            <a:pathLst>
              <a:path w="6676357" h="5007268">
                <a:moveTo>
                  <a:pt x="0" y="0"/>
                </a:moveTo>
                <a:lnTo>
                  <a:pt x="6676357" y="0"/>
                </a:lnTo>
                <a:lnTo>
                  <a:pt x="6676357" y="5007268"/>
                </a:lnTo>
                <a:lnTo>
                  <a:pt x="0" y="5007268"/>
                </a:lnTo>
                <a:lnTo>
                  <a:pt x="0" y="0"/>
                </a:lnTo>
                <a:close/>
              </a:path>
            </a:pathLst>
          </a:custGeom>
          <a:blipFill>
            <a:blip r:embed="rId7"/>
            <a:srcRect/>
            <a:stretch>
              <a:fillRect/>
            </a:stretch>
          </a:blipFill>
        </p:spPr>
        <p:txBody>
          <a:bodyPr/>
          <a:lstStyle/>
          <a:p>
            <a:endParaRPr/>
          </a:p>
        </p:txBody>
      </p:sp>
      <p:sp>
        <p:nvSpPr>
          <p:cNvPr id="14" name="TextBox 14"/>
          <p:cNvSpPr txBox="1"/>
          <p:nvPr/>
        </p:nvSpPr>
        <p:spPr>
          <a:xfrm>
            <a:off x="4751648"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5" name="TextBox 5"/>
          <p:cNvSpPr txBox="1"/>
          <p:nvPr/>
        </p:nvSpPr>
        <p:spPr>
          <a:xfrm>
            <a:off x="5016459" y="581025"/>
            <a:ext cx="7006473" cy="885825"/>
          </a:xfrm>
          <a:prstGeom prst="rect">
            <a:avLst/>
          </a:prstGeom>
        </p:spPr>
        <p:txBody>
          <a:bodyPr lIns="0" tIns="0" rIns="0" bIns="0" rtlCol="0" anchor="t">
            <a:spAutoFit/>
          </a:bodyPr>
          <a:lstStyle/>
          <a:p>
            <a:pPr marL="0" indent="0" algn="ctr">
              <a:lnSpc>
                <a:spcPts val="6959"/>
              </a:lnSpc>
              <a:spcBef>
                <a:spcPct val="0"/>
              </a:spcBef>
            </a:pPr>
            <a:r>
              <a:rPr lang="en-US" sz="5799" spc="-4">
                <a:solidFill>
                  <a:srgbClr val="000000"/>
                </a:solidFill>
                <a:latin typeface="Cambria Bold"/>
                <a:ea typeface="Cambria Bold"/>
                <a:cs typeface="Cambria Bold"/>
                <a:sym typeface="Cambria Bold"/>
              </a:rPr>
              <a:t>System Diagram</a:t>
            </a:r>
          </a:p>
        </p:txBody>
      </p:sp>
      <p:sp>
        <p:nvSpPr>
          <p:cNvPr id="6" name="TextBox 6"/>
          <p:cNvSpPr txBox="1"/>
          <p:nvPr/>
        </p:nvSpPr>
        <p:spPr>
          <a:xfrm>
            <a:off x="4904048" y="982850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pic>
        <p:nvPicPr>
          <p:cNvPr id="8" name="Picture 7">
            <a:extLst>
              <a:ext uri="{FF2B5EF4-FFF2-40B4-BE49-F238E27FC236}">
                <a16:creationId xmlns:a16="http://schemas.microsoft.com/office/drawing/2014/main" id="{59FF7F50-2EA7-AF65-BC71-222C891EB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714499"/>
            <a:ext cx="9525000" cy="79914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TextBox 4"/>
          <p:cNvSpPr txBox="1"/>
          <p:nvPr/>
        </p:nvSpPr>
        <p:spPr>
          <a:xfrm>
            <a:off x="453315" y="2419218"/>
            <a:ext cx="4842027" cy="1228725"/>
          </a:xfrm>
          <a:prstGeom prst="rect">
            <a:avLst/>
          </a:prstGeom>
        </p:spPr>
        <p:txBody>
          <a:bodyPr lIns="0" tIns="0" rIns="0" bIns="0" rtlCol="0" anchor="t">
            <a:spAutoFit/>
          </a:bodyPr>
          <a:lstStyle/>
          <a:p>
            <a:pPr algn="ctr">
              <a:lnSpc>
                <a:spcPts val="4800"/>
              </a:lnSpc>
              <a:spcBef>
                <a:spcPct val="0"/>
              </a:spcBef>
            </a:pPr>
            <a:r>
              <a:rPr lang="en-US" sz="4000" spc="-2">
                <a:solidFill>
                  <a:srgbClr val="000000"/>
                </a:solidFill>
                <a:latin typeface="Cambria Bold"/>
                <a:ea typeface="Cambria Bold"/>
                <a:cs typeface="Cambria Bold"/>
                <a:sym typeface="Cambria Bold"/>
              </a:rPr>
              <a:t>Functional requirements</a:t>
            </a:r>
          </a:p>
        </p:txBody>
      </p:sp>
      <p:sp>
        <p:nvSpPr>
          <p:cNvPr id="5" name="AutoShape 5"/>
          <p:cNvSpPr/>
          <p:nvPr/>
        </p:nvSpPr>
        <p:spPr>
          <a:xfrm>
            <a:off x="8616347" y="2428743"/>
            <a:ext cx="0" cy="6829557"/>
          </a:xfrm>
          <a:prstGeom prst="line">
            <a:avLst/>
          </a:prstGeom>
          <a:ln w="66675" cap="flat">
            <a:solidFill>
              <a:srgbClr val="808FA4"/>
            </a:solidFill>
            <a:prstDash val="solid"/>
            <a:headEnd type="none" w="sm" len="sm"/>
            <a:tailEnd type="none" w="sm" len="sm"/>
          </a:ln>
        </p:spPr>
        <p:txBody>
          <a:bodyPr/>
          <a:lstStyle/>
          <a:p>
            <a:endParaRPr/>
          </a:p>
        </p:txBody>
      </p:sp>
      <p:sp>
        <p:nvSpPr>
          <p:cNvPr id="6" name="TextBox 6"/>
          <p:cNvSpPr txBox="1"/>
          <p:nvPr/>
        </p:nvSpPr>
        <p:spPr>
          <a:xfrm>
            <a:off x="10081513" y="2419218"/>
            <a:ext cx="4842027" cy="1228725"/>
          </a:xfrm>
          <a:prstGeom prst="rect">
            <a:avLst/>
          </a:prstGeom>
        </p:spPr>
        <p:txBody>
          <a:bodyPr lIns="0" tIns="0" rIns="0" bIns="0" rtlCol="0" anchor="t">
            <a:spAutoFit/>
          </a:bodyPr>
          <a:lstStyle/>
          <a:p>
            <a:pPr algn="ctr">
              <a:lnSpc>
                <a:spcPts val="4800"/>
              </a:lnSpc>
              <a:spcBef>
                <a:spcPct val="0"/>
              </a:spcBef>
            </a:pPr>
            <a:r>
              <a:rPr lang="en-US" sz="4000" spc="-2">
                <a:solidFill>
                  <a:srgbClr val="000000"/>
                </a:solidFill>
                <a:latin typeface="Cambria Bold"/>
                <a:ea typeface="Cambria Bold"/>
                <a:cs typeface="Cambria Bold"/>
                <a:sym typeface="Cambria Bold"/>
              </a:rPr>
              <a:t>Non-functional requirements</a:t>
            </a:r>
          </a:p>
        </p:txBody>
      </p:sp>
      <p:sp>
        <p:nvSpPr>
          <p:cNvPr id="7" name="TextBox 7"/>
          <p:cNvSpPr txBox="1"/>
          <p:nvPr/>
        </p:nvSpPr>
        <p:spPr>
          <a:xfrm>
            <a:off x="453315" y="4110289"/>
            <a:ext cx="7908870" cy="3710539"/>
          </a:xfrm>
          <a:prstGeom prst="rect">
            <a:avLst/>
          </a:prstGeom>
        </p:spPr>
        <p:txBody>
          <a:bodyPr lIns="0" tIns="0" rIns="0" bIns="0" rtlCol="0" anchor="t">
            <a:spAutoFit/>
          </a:bodyPr>
          <a:lstStyle/>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Provide personalized learning content based on real-time skill assessment.</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Continuously adjust the complexity of tasks and materials.</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Offer immediate, actionable feedback to students.</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Track and monitor student progress to dynamically adapt learning pathways</a:t>
            </a:r>
          </a:p>
          <a:p>
            <a:pPr algn="l">
              <a:lnSpc>
                <a:spcPts val="3289"/>
              </a:lnSpc>
            </a:pPr>
            <a:endParaRPr lang="en-US" sz="2740">
              <a:solidFill>
                <a:srgbClr val="2A266D"/>
              </a:solidFill>
              <a:latin typeface="Cambria Bold"/>
              <a:ea typeface="Cambria Bold"/>
              <a:cs typeface="Cambria Bold"/>
              <a:sym typeface="Cambria Bold"/>
            </a:endParaRPr>
          </a:p>
        </p:txBody>
      </p:sp>
      <p:sp>
        <p:nvSpPr>
          <p:cNvPr id="8" name="TextBox 8"/>
          <p:cNvSpPr txBox="1"/>
          <p:nvPr/>
        </p:nvSpPr>
        <p:spPr>
          <a:xfrm>
            <a:off x="9350430" y="4110289"/>
            <a:ext cx="7908870" cy="2457450"/>
          </a:xfrm>
          <a:prstGeom prst="rect">
            <a:avLst/>
          </a:prstGeom>
        </p:spPr>
        <p:txBody>
          <a:bodyPr lIns="0" tIns="0" rIns="0" bIns="0" rtlCol="0" anchor="t">
            <a:spAutoFit/>
          </a:bodyPr>
          <a:lstStyle/>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Availability</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Reliability </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Speed </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Performance </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Security </a:t>
            </a:r>
          </a:p>
          <a:p>
            <a:pPr marL="591761" lvl="1" indent="-295881" algn="l">
              <a:lnSpc>
                <a:spcPts val="3289"/>
              </a:lnSpc>
              <a:buFont typeface="Arial" pitchFamily="34" charset="0"/>
              <a:buChar char="•"/>
            </a:pPr>
            <a:r>
              <a:rPr lang="en-US" sz="2740">
                <a:solidFill>
                  <a:srgbClr val="2A266D"/>
                </a:solidFill>
                <a:latin typeface="Cambria Bold"/>
                <a:ea typeface="Cambria Bold"/>
                <a:cs typeface="Cambria Bold"/>
                <a:sym typeface="Cambria Bold"/>
              </a:rPr>
              <a:t> Privacy</a:t>
            </a:r>
          </a:p>
        </p:txBody>
      </p:sp>
      <p:sp>
        <p:nvSpPr>
          <p:cNvPr id="9" name="TextBox 9"/>
          <p:cNvSpPr txBox="1"/>
          <p:nvPr/>
        </p:nvSpPr>
        <p:spPr>
          <a:xfrm>
            <a:off x="2086750" y="282993"/>
            <a:ext cx="13059193" cy="895350"/>
          </a:xfrm>
          <a:prstGeom prst="rect">
            <a:avLst/>
          </a:prstGeom>
        </p:spPr>
        <p:txBody>
          <a:bodyPr lIns="0" tIns="0" rIns="0" bIns="0" rtlCol="0" anchor="t">
            <a:spAutoFit/>
          </a:bodyPr>
          <a:lstStyle/>
          <a:p>
            <a:pPr algn="just">
              <a:lnSpc>
                <a:spcPts val="7079"/>
              </a:lnSpc>
              <a:spcBef>
                <a:spcPct val="0"/>
              </a:spcBef>
            </a:pPr>
            <a:r>
              <a:rPr lang="en-US" sz="5899" spc="-4">
                <a:solidFill>
                  <a:srgbClr val="000000"/>
                </a:solidFill>
                <a:latin typeface="Cambria Bold"/>
                <a:ea typeface="Cambria Bold"/>
                <a:cs typeface="Cambria Bold"/>
                <a:sym typeface="Cambria Bold"/>
              </a:rPr>
              <a:t>Component Specific Requirements</a:t>
            </a:r>
          </a:p>
        </p:txBody>
      </p:sp>
      <p:sp>
        <p:nvSpPr>
          <p:cNvPr id="10" name="Freeform 10"/>
          <p:cNvSpPr/>
          <p:nvPr/>
        </p:nvSpPr>
        <p:spPr>
          <a:xfrm>
            <a:off x="13914680" y="5818471"/>
            <a:ext cx="3663888" cy="4004714"/>
          </a:xfrm>
          <a:custGeom>
            <a:avLst/>
            <a:gdLst/>
            <a:ahLst/>
            <a:cxnLst/>
            <a:rect l="l" t="t" r="r" b="b"/>
            <a:pathLst>
              <a:path w="3663888" h="4004714">
                <a:moveTo>
                  <a:pt x="0" y="0"/>
                </a:moveTo>
                <a:lnTo>
                  <a:pt x="3663888" y="0"/>
                </a:lnTo>
                <a:lnTo>
                  <a:pt x="3663888" y="4004714"/>
                </a:lnTo>
                <a:lnTo>
                  <a:pt x="0" y="4004714"/>
                </a:lnTo>
                <a:lnTo>
                  <a:pt x="0" y="0"/>
                </a:lnTo>
                <a:close/>
              </a:path>
            </a:pathLst>
          </a:custGeom>
          <a:blipFill>
            <a:blip r:embed="rId4"/>
            <a:srcRect/>
            <a:stretch>
              <a:fillRect/>
            </a:stretch>
          </a:blipFill>
        </p:spPr>
        <p:txBody>
          <a:bodyPr/>
          <a:lstStyle/>
          <a:p>
            <a:endParaRPr/>
          </a:p>
        </p:txBody>
      </p:sp>
      <p:sp>
        <p:nvSpPr>
          <p:cNvPr id="11" name="TextBox 11"/>
          <p:cNvSpPr txBox="1"/>
          <p:nvPr/>
        </p:nvSpPr>
        <p:spPr>
          <a:xfrm>
            <a:off x="5056448" y="9804135"/>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0" y="0"/>
            <a:ext cx="18288000" cy="1470861"/>
          </a:xfrm>
          <a:prstGeom prst="rect">
            <a:avLst/>
          </a:prstGeom>
          <a:solidFill>
            <a:srgbClr val="B3BECD"/>
          </a:solidFill>
        </p:spPr>
        <p:txBody>
          <a:bodyPr/>
          <a:lstStyle/>
          <a:p>
            <a:endParaRPr/>
          </a:p>
        </p:txBody>
      </p:sp>
      <p:sp>
        <p:nvSpPr>
          <p:cNvPr id="3" name="TextBox 3"/>
          <p:cNvSpPr txBox="1"/>
          <p:nvPr/>
        </p:nvSpPr>
        <p:spPr>
          <a:xfrm>
            <a:off x="293454" y="1848542"/>
            <a:ext cx="15169685" cy="6299723"/>
          </a:xfrm>
          <a:prstGeom prst="rect">
            <a:avLst/>
          </a:prstGeom>
        </p:spPr>
        <p:txBody>
          <a:bodyPr lIns="0" tIns="0" rIns="0" bIns="0" rtlCol="0" anchor="t">
            <a:spAutoFit/>
          </a:bodyPr>
          <a:lstStyle/>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Collect student data such as performance scores, course content, and engagement levels.</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Clean and prepare the data for training, ensuring it's ready for the AI models.</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Choose and build AI models that predict student performance and customize learning paths.</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Train the AI models and test their accuracy to ensure they work effectively.</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Integrate the AI with the educational platform, making it easy to use for students and teachers.</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Allow the AI to adjust the difficulty of tasks based on how students are performing in real-time.</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Keep track of student progress, with the AI constantly refining learning paths and materials.</a:t>
            </a:r>
          </a:p>
          <a:p>
            <a:pPr algn="just">
              <a:lnSpc>
                <a:spcPts val="2927"/>
              </a:lnSpc>
            </a:pPr>
            <a:endParaRPr lang="en-US" sz="2439">
              <a:solidFill>
                <a:srgbClr val="000000"/>
              </a:solidFill>
              <a:latin typeface="Cambria"/>
              <a:ea typeface="Cambria"/>
              <a:cs typeface="Cambria"/>
              <a:sym typeface="Cambria"/>
            </a:endParaRPr>
          </a:p>
          <a:p>
            <a:pPr marL="526630" lvl="1" indent="-263315" algn="just">
              <a:lnSpc>
                <a:spcPts val="2927"/>
              </a:lnSpc>
              <a:buFont typeface="Arial" pitchFamily="34" charset="0"/>
              <a:buChar char="•"/>
            </a:pPr>
            <a:r>
              <a:rPr lang="en-US" sz="2439">
                <a:solidFill>
                  <a:srgbClr val="000000"/>
                </a:solidFill>
                <a:latin typeface="Cambria"/>
                <a:ea typeface="Cambria"/>
                <a:cs typeface="Cambria"/>
                <a:sym typeface="Cambria"/>
              </a:rPr>
              <a:t>Provide instant feedback to students and suggest ways to improve, using data to enhance the AI.</a:t>
            </a:r>
          </a:p>
          <a:p>
            <a:pPr algn="just">
              <a:lnSpc>
                <a:spcPts val="2927"/>
              </a:lnSpc>
            </a:pPr>
            <a:endParaRPr lang="en-US" sz="2439">
              <a:solidFill>
                <a:srgbClr val="000000"/>
              </a:solidFill>
              <a:latin typeface="Cambria"/>
              <a:ea typeface="Cambria"/>
              <a:cs typeface="Cambria"/>
              <a:sym typeface="Cambria"/>
            </a:endParaRPr>
          </a:p>
          <a:p>
            <a:pPr algn="just">
              <a:lnSpc>
                <a:spcPts val="2927"/>
              </a:lnSpc>
            </a:pPr>
            <a:endParaRPr lang="en-US" sz="2439">
              <a:solidFill>
                <a:srgbClr val="000000"/>
              </a:solidFill>
              <a:latin typeface="Cambria"/>
              <a:ea typeface="Cambria"/>
              <a:cs typeface="Cambria"/>
              <a:sym typeface="Cambria"/>
            </a:endParaRPr>
          </a:p>
        </p:txBody>
      </p:sp>
      <p:sp>
        <p:nvSpPr>
          <p:cNvPr id="4" name="Freeform 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rcRect/>
            <a:stretch>
              <a:fillRect t="-929972" r="-257299"/>
            </a:stretch>
          </a:blipFill>
        </p:spPr>
        <p:txBody>
          <a:bodyPr/>
          <a:lstStyle/>
          <a:p>
            <a:endParaRPr/>
          </a:p>
        </p:txBody>
      </p:sp>
      <p:sp>
        <p:nvSpPr>
          <p:cNvPr id="5" name="Freeform 5"/>
          <p:cNvSpPr/>
          <p:nvPr/>
        </p:nvSpPr>
        <p:spPr>
          <a:xfrm>
            <a:off x="14439891" y="3098353"/>
            <a:ext cx="3532350" cy="4090294"/>
          </a:xfrm>
          <a:custGeom>
            <a:avLst/>
            <a:gdLst/>
            <a:ahLst/>
            <a:cxnLst/>
            <a:rect l="l" t="t" r="r" b="b"/>
            <a:pathLst>
              <a:path w="3532350" h="4090294">
                <a:moveTo>
                  <a:pt x="0" y="0"/>
                </a:moveTo>
                <a:lnTo>
                  <a:pt x="3532350" y="0"/>
                </a:lnTo>
                <a:lnTo>
                  <a:pt x="3532350" y="4090294"/>
                </a:lnTo>
                <a:lnTo>
                  <a:pt x="0" y="4090294"/>
                </a:lnTo>
                <a:lnTo>
                  <a:pt x="0" y="0"/>
                </a:lnTo>
                <a:close/>
              </a:path>
            </a:pathLst>
          </a:custGeom>
          <a:blipFill>
            <a:blip r:embed="rId3">
              <a:alphaModFix amt="85000"/>
            </a:blip>
            <a:srcRect/>
            <a:stretch>
              <a:fillRect l="-2540"/>
            </a:stretch>
          </a:blipFill>
        </p:spPr>
        <p:txBody>
          <a:bodyPr/>
          <a:lstStyle/>
          <a:p>
            <a:endParaRPr/>
          </a:p>
        </p:txBody>
      </p:sp>
      <p:sp>
        <p:nvSpPr>
          <p:cNvPr id="6" name="TextBox 6"/>
          <p:cNvSpPr txBox="1"/>
          <p:nvPr/>
        </p:nvSpPr>
        <p:spPr>
          <a:xfrm>
            <a:off x="3799161" y="276225"/>
            <a:ext cx="11320365"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Methodology</a:t>
            </a:r>
          </a:p>
        </p:txBody>
      </p:sp>
      <p:sp>
        <p:nvSpPr>
          <p:cNvPr id="7" name="TextBox 7"/>
          <p:cNvSpPr txBox="1"/>
          <p:nvPr/>
        </p:nvSpPr>
        <p:spPr>
          <a:xfrm>
            <a:off x="4937342"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rcRect/>
            <a:stretch>
              <a:fillRect t="-929972" r="-257299"/>
            </a:stretch>
          </a:blipFill>
        </p:spPr>
        <p:txBody>
          <a:bodyPr/>
          <a:lstStyle/>
          <a:p>
            <a:endParaRPr/>
          </a:p>
        </p:txBody>
      </p:sp>
      <p:sp>
        <p:nvSpPr>
          <p:cNvPr id="3" name="AutoShape 3"/>
          <p:cNvSpPr/>
          <p:nvPr/>
        </p:nvSpPr>
        <p:spPr>
          <a:xfrm>
            <a:off x="0" y="-4762"/>
            <a:ext cx="18288000" cy="1470861"/>
          </a:xfrm>
          <a:prstGeom prst="rect">
            <a:avLst/>
          </a:prstGeom>
          <a:solidFill>
            <a:srgbClr val="B3BECD"/>
          </a:solidFill>
        </p:spPr>
        <p:txBody>
          <a:bodyPr/>
          <a:lstStyle/>
          <a:p>
            <a:endParaRPr/>
          </a:p>
        </p:txBody>
      </p:sp>
      <p:sp>
        <p:nvSpPr>
          <p:cNvPr id="4" name="TextBox 4"/>
          <p:cNvSpPr txBox="1"/>
          <p:nvPr/>
        </p:nvSpPr>
        <p:spPr>
          <a:xfrm>
            <a:off x="6221177" y="570748"/>
            <a:ext cx="6311670" cy="895350"/>
          </a:xfrm>
          <a:prstGeom prst="rect">
            <a:avLst/>
          </a:prstGeom>
        </p:spPr>
        <p:txBody>
          <a:bodyPr lIns="0" tIns="0" rIns="0" bIns="0" rtlCol="0" anchor="t">
            <a:spAutoFit/>
          </a:bodyPr>
          <a:lstStyle/>
          <a:p>
            <a:pPr algn="just">
              <a:lnSpc>
                <a:spcPts val="7079"/>
              </a:lnSpc>
              <a:spcBef>
                <a:spcPct val="0"/>
              </a:spcBef>
            </a:pPr>
            <a:r>
              <a:rPr lang="en-US" sz="5899" spc="-4">
                <a:solidFill>
                  <a:srgbClr val="000000"/>
                </a:solidFill>
                <a:latin typeface="Cambria Bold"/>
                <a:ea typeface="Cambria Bold"/>
                <a:cs typeface="Cambria Bold"/>
                <a:sym typeface="Cambria Bold"/>
              </a:rPr>
              <a:t>References</a:t>
            </a:r>
          </a:p>
        </p:txBody>
      </p:sp>
      <p:sp>
        <p:nvSpPr>
          <p:cNvPr id="5" name="TextBox 5"/>
          <p:cNvSpPr txBox="1"/>
          <p:nvPr/>
        </p:nvSpPr>
        <p:spPr>
          <a:xfrm>
            <a:off x="569821" y="2663860"/>
            <a:ext cx="16954516" cy="4197818"/>
          </a:xfrm>
          <a:prstGeom prst="rect">
            <a:avLst/>
          </a:prstGeom>
        </p:spPr>
        <p:txBody>
          <a:bodyPr lIns="0" tIns="0" rIns="0" bIns="0" rtlCol="0" anchor="t">
            <a:spAutoFit/>
          </a:bodyPr>
          <a:lstStyle/>
          <a:p>
            <a:pPr algn="l">
              <a:lnSpc>
                <a:spcPts val="3341"/>
              </a:lnSpc>
            </a:pPr>
            <a:r>
              <a:rPr lang="en-US" sz="2784">
                <a:solidFill>
                  <a:srgbClr val="2A266D"/>
                </a:solidFill>
                <a:latin typeface="Cambria Bold"/>
                <a:ea typeface="Cambria Bold"/>
                <a:cs typeface="Cambria Bold"/>
                <a:sym typeface="Cambria Bold"/>
              </a:rPr>
              <a:t>[1]J. Smith, R. Patel, and M. Brown, "AI-Driven Personalized Learning Systems: A Review," in Proc. IEEE Int. Conf. on e-Learning, 2023, pp. 124-129.</a:t>
            </a:r>
          </a:p>
          <a:p>
            <a:pPr algn="l">
              <a:lnSpc>
                <a:spcPts val="3341"/>
              </a:lnSpc>
            </a:pPr>
            <a:endParaRPr lang="en-US" sz="2784">
              <a:solidFill>
                <a:srgbClr val="2A266D"/>
              </a:solidFill>
              <a:latin typeface="Cambria Bold"/>
              <a:ea typeface="Cambria Bold"/>
              <a:cs typeface="Cambria Bold"/>
              <a:sym typeface="Cambria Bold"/>
            </a:endParaRPr>
          </a:p>
          <a:p>
            <a:pPr algn="l">
              <a:lnSpc>
                <a:spcPts val="3341"/>
              </a:lnSpc>
            </a:pPr>
            <a:r>
              <a:rPr lang="en-US" sz="2784">
                <a:solidFill>
                  <a:srgbClr val="2A266D"/>
                </a:solidFill>
                <a:latin typeface="Cambria Bold"/>
                <a:ea typeface="Cambria Bold"/>
                <a:cs typeface="Cambria Bold"/>
                <a:sym typeface="Cambria Bold"/>
              </a:rPr>
              <a:t>[2</a:t>
            </a:r>
            <a:r>
              <a:rPr lang="en-US" sz="2784" u="sng">
                <a:solidFill>
                  <a:srgbClr val="2A266D"/>
                </a:solidFill>
                <a:latin typeface="Cambria Bold"/>
                <a:ea typeface="Cambria Bold"/>
                <a:cs typeface="Cambria Bold"/>
                <a:sym typeface="Cambria Bold"/>
                <a:hlinkClick r:id="rId3" tooltip="https://link.springer.com/article/10.1186/s40561-019-0089-y"/>
              </a:rPr>
              <a:t>]A. Gomez, P. Clark, and S. Johnson, "Machine Learning Techniques for Personalized Education," in Proc. IEEE Global Engineering Education Conference (EDUCON), 2023, pp. 678-682.</a:t>
            </a:r>
          </a:p>
          <a:p>
            <a:pPr algn="l">
              <a:lnSpc>
                <a:spcPts val="3341"/>
              </a:lnSpc>
            </a:pPr>
            <a:endParaRPr lang="en-US" sz="2784" u="sng">
              <a:solidFill>
                <a:srgbClr val="2A266D"/>
              </a:solidFill>
              <a:latin typeface="Cambria Bold"/>
              <a:ea typeface="Cambria Bold"/>
              <a:cs typeface="Cambria Bold"/>
              <a:sym typeface="Cambria Bold"/>
              <a:hlinkClick r:id="rId3" tooltip="https://link.springer.com/article/10.1186/s40561-019-0089-y"/>
            </a:endParaRPr>
          </a:p>
          <a:p>
            <a:pPr algn="l">
              <a:lnSpc>
                <a:spcPts val="3341"/>
              </a:lnSpc>
            </a:pPr>
            <a:r>
              <a:rPr lang="en-US" sz="2784" u="sng">
                <a:solidFill>
                  <a:srgbClr val="2A266D"/>
                </a:solidFill>
                <a:latin typeface="Cambria Bold"/>
                <a:ea typeface="Cambria Bold"/>
                <a:cs typeface="Cambria Bold"/>
                <a:sym typeface="Cambria Bold"/>
              </a:rPr>
              <a:t>[3</a:t>
            </a:r>
            <a:r>
              <a:rPr lang="en-US" sz="2784" u="sng">
                <a:solidFill>
                  <a:srgbClr val="2A266D"/>
                </a:solidFill>
                <a:latin typeface="Cambria Bold"/>
                <a:ea typeface="Cambria Bold"/>
                <a:cs typeface="Cambria Bold"/>
                <a:sym typeface="Cambria Bold"/>
                <a:hlinkClick r:id="rId3" tooltip="https://link.springer.com/article/10.1186/s40561-019-0089-y"/>
              </a:rPr>
              <a:t>]M. K. Lee and T. Kim, "Personalized Learning in AI-Enhanced Classrooms," in IEEE Transactions on Learning Technologies, vol. 15, no. 3, pp. 788-797, 2023.</a:t>
            </a:r>
          </a:p>
          <a:p>
            <a:pPr algn="l">
              <a:lnSpc>
                <a:spcPts val="3341"/>
              </a:lnSpc>
            </a:pPr>
            <a:endParaRPr lang="en-US" sz="2784" u="sng">
              <a:solidFill>
                <a:srgbClr val="2A266D"/>
              </a:solidFill>
              <a:latin typeface="Cambria Bold"/>
              <a:ea typeface="Cambria Bold"/>
              <a:cs typeface="Cambria Bold"/>
              <a:sym typeface="Cambria Bold"/>
              <a:hlinkClick r:id="rId3" tooltip="https://link.springer.com/article/10.1186/s40561-019-0089-y"/>
            </a:endParaRPr>
          </a:p>
          <a:p>
            <a:pPr algn="l">
              <a:lnSpc>
                <a:spcPts val="3341"/>
              </a:lnSpc>
            </a:pPr>
            <a:endParaRPr lang="en-US" sz="2784" u="sng">
              <a:solidFill>
                <a:srgbClr val="2A266D"/>
              </a:solidFill>
              <a:latin typeface="Cambria Bold"/>
              <a:ea typeface="Cambria Bold"/>
              <a:cs typeface="Cambria Bold"/>
              <a:sym typeface="Cambria Bold"/>
              <a:hlinkClick r:id="rId3" tooltip="https://link.springer.com/article/10.1186/s40561-019-0089-y"/>
            </a:endParaRPr>
          </a:p>
        </p:txBody>
      </p:sp>
      <p:sp>
        <p:nvSpPr>
          <p:cNvPr id="6" name="TextBox 6"/>
          <p:cNvSpPr txBox="1"/>
          <p:nvPr/>
        </p:nvSpPr>
        <p:spPr>
          <a:xfrm>
            <a:off x="5089742" y="98475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IT20656314</a:t>
            </a:r>
            <a:r>
              <a:rPr lang="en-US" sz="2700">
                <a:solidFill>
                  <a:srgbClr val="000000"/>
                </a:solidFill>
                <a:latin typeface="Cambria"/>
                <a:ea typeface="Cambria"/>
                <a:cs typeface="Cambria"/>
                <a:sym typeface="Cambria"/>
              </a:rPr>
              <a:t> | Sujeevan.R</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242020" y="9767190"/>
            <a:ext cx="841680" cy="473010"/>
          </a:xfrm>
          <a:prstGeom prst="rect">
            <a:avLst/>
          </a:prstGeom>
        </p:spPr>
        <p:txBody>
          <a:bodyPr lIns="0" tIns="0" rIns="0" bIns="0" rtlCol="0" anchor="t">
            <a:spAutoFit/>
          </a:bodyPr>
          <a:lstStyle/>
          <a:p>
            <a:pPr algn="l">
              <a:lnSpc>
                <a:spcPts val="2520"/>
              </a:lnSpc>
            </a:pPr>
            <a:r>
              <a:rPr lang="en-US" sz="2100" spc="-1" dirty="0">
                <a:solidFill>
                  <a:srgbClr val="000000"/>
                </a:solidFill>
                <a:latin typeface="Cambria Bold"/>
                <a:ea typeface="Cambria Bold"/>
                <a:cs typeface="Cambria Bold"/>
                <a:sym typeface="Cambria Bold"/>
              </a:rPr>
              <a:t>&lt;number&gt;</a:t>
            </a:r>
          </a:p>
        </p:txBody>
      </p:sp>
      <p:sp>
        <p:nvSpPr>
          <p:cNvPr id="4" name="Freeform 4"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5" name="TextBox 5"/>
          <p:cNvSpPr txBox="1"/>
          <p:nvPr/>
        </p:nvSpPr>
        <p:spPr>
          <a:xfrm>
            <a:off x="15520500" y="9843135"/>
            <a:ext cx="1420020" cy="331185"/>
          </a:xfrm>
          <a:prstGeom prst="rect">
            <a:avLst/>
          </a:prstGeom>
        </p:spPr>
        <p:txBody>
          <a:bodyPr lIns="0" tIns="0" rIns="0" bIns="0" rtlCol="0" anchor="t">
            <a:spAutoFit/>
          </a:bodyPr>
          <a:lstStyle/>
          <a:p>
            <a:pPr algn="l">
              <a:lnSpc>
                <a:spcPts val="2160"/>
              </a:lnSpc>
            </a:pPr>
            <a:r>
              <a:rPr lang="en-US" sz="1800" spc="-1">
                <a:solidFill>
                  <a:srgbClr val="000000"/>
                </a:solidFill>
                <a:latin typeface="Cambria Bold"/>
                <a:ea typeface="Cambria Bold"/>
                <a:cs typeface="Cambria Bold"/>
                <a:sym typeface="Cambria Bold"/>
              </a:rPr>
              <a:t>08/07/24</a:t>
            </a:r>
          </a:p>
        </p:txBody>
      </p:sp>
      <p:grpSp>
        <p:nvGrpSpPr>
          <p:cNvPr id="6" name="Group 6"/>
          <p:cNvGrpSpPr/>
          <p:nvPr/>
        </p:nvGrpSpPr>
        <p:grpSpPr>
          <a:xfrm>
            <a:off x="0" y="10015380"/>
            <a:ext cx="18288180" cy="271620"/>
            <a:chOff x="0" y="0"/>
            <a:chExt cx="24384240" cy="362160"/>
          </a:xfrm>
        </p:grpSpPr>
        <p:sp>
          <p:nvSpPr>
            <p:cNvPr id="7" name="Freeform 7"/>
            <p:cNvSpPr/>
            <p:nvPr/>
          </p:nvSpPr>
          <p:spPr>
            <a:xfrm>
              <a:off x="0" y="0"/>
              <a:ext cx="24384254" cy="362204"/>
            </a:xfrm>
            <a:custGeom>
              <a:avLst/>
              <a:gdLst/>
              <a:ahLst/>
              <a:cxnLst/>
              <a:rect l="l" t="t" r="r" b="b"/>
              <a:pathLst>
                <a:path w="24384254" h="362204">
                  <a:moveTo>
                    <a:pt x="0" y="362204"/>
                  </a:moveTo>
                  <a:lnTo>
                    <a:pt x="9606915" y="0"/>
                  </a:lnTo>
                  <a:lnTo>
                    <a:pt x="24384254" y="362204"/>
                  </a:lnTo>
                  <a:close/>
                </a:path>
              </a:pathLst>
            </a:custGeom>
            <a:solidFill>
              <a:srgbClr val="FFFFFF">
                <a:alpha val="19608"/>
              </a:srgbClr>
            </a:solidFill>
          </p:spPr>
        </p:sp>
      </p:grpSp>
      <p:sp>
        <p:nvSpPr>
          <p:cNvPr id="8" name="TextBox 8"/>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
        <p:nvSpPr>
          <p:cNvPr id="9" name="TextBox 9"/>
          <p:cNvSpPr txBox="1"/>
          <p:nvPr/>
        </p:nvSpPr>
        <p:spPr>
          <a:xfrm>
            <a:off x="0" y="1009650"/>
            <a:ext cx="9941825" cy="8577156"/>
          </a:xfrm>
          <a:prstGeom prst="rect">
            <a:avLst/>
          </a:prstGeom>
        </p:spPr>
        <p:txBody>
          <a:bodyPr lIns="0" tIns="0" rIns="0" bIns="0" rtlCol="0" anchor="t">
            <a:spAutoFit/>
          </a:bodyPr>
          <a:lstStyle/>
          <a:p>
            <a:pPr algn="ctr">
              <a:lnSpc>
                <a:spcPts val="8565"/>
              </a:lnSpc>
            </a:pPr>
            <a:r>
              <a:rPr lang="en-US" sz="7137" dirty="0">
                <a:solidFill>
                  <a:srgbClr val="000000"/>
                </a:solidFill>
                <a:latin typeface="Cambria Bold Italics"/>
                <a:ea typeface="Cambria Bold Italics"/>
                <a:cs typeface="Cambria Bold Italics"/>
                <a:sym typeface="Cambria Bold Italics"/>
              </a:rPr>
              <a:t> Gamification and Game-Based Learning for Vocational Education </a:t>
            </a:r>
          </a:p>
          <a:p>
            <a:pPr algn="ctr">
              <a:lnSpc>
                <a:spcPts val="8565"/>
              </a:lnSpc>
            </a:pPr>
            <a:endParaRPr lang="en-US" sz="7137" dirty="0">
              <a:solidFill>
                <a:srgbClr val="000000"/>
              </a:solidFill>
              <a:latin typeface="Cambria Bold Italics"/>
              <a:ea typeface="Cambria Bold Italics"/>
              <a:cs typeface="Cambria Bold Italics"/>
              <a:sym typeface="Cambria Bold Italics"/>
            </a:endParaRPr>
          </a:p>
          <a:p>
            <a:pPr algn="ctr">
              <a:lnSpc>
                <a:spcPts val="8565"/>
              </a:lnSpc>
            </a:pPr>
            <a:endParaRPr lang="en-US" sz="7137" dirty="0">
              <a:solidFill>
                <a:srgbClr val="000000"/>
              </a:solidFill>
              <a:latin typeface="Cambria Bold Italics"/>
              <a:ea typeface="Cambria Bold Italics"/>
              <a:cs typeface="Cambria Bold Italics"/>
              <a:sym typeface="Cambria Bold Italics"/>
            </a:endParaRPr>
          </a:p>
          <a:p>
            <a:pPr algn="r">
              <a:lnSpc>
                <a:spcPts val="5191"/>
              </a:lnSpc>
            </a:pPr>
            <a:r>
              <a:rPr lang="en-US" sz="4325" dirty="0">
                <a:solidFill>
                  <a:srgbClr val="122E54"/>
                </a:solidFill>
                <a:latin typeface="Cambria Bold Italics"/>
                <a:ea typeface="Cambria Bold Italics"/>
                <a:cs typeface="Cambria Bold Italics"/>
                <a:sym typeface="Cambria Bold Italics"/>
              </a:rPr>
              <a:t>IT21347726</a:t>
            </a:r>
          </a:p>
          <a:p>
            <a:pPr algn="r">
              <a:lnSpc>
                <a:spcPts val="5191"/>
              </a:lnSpc>
            </a:pPr>
            <a:r>
              <a:rPr lang="en-US" sz="4325" dirty="0">
                <a:solidFill>
                  <a:srgbClr val="122E54"/>
                </a:solidFill>
                <a:latin typeface="Cambria Bold Italics"/>
                <a:ea typeface="Cambria Bold Italics"/>
                <a:cs typeface="Cambria Bold Italics"/>
                <a:sym typeface="Cambria Bold Italics"/>
              </a:rPr>
              <a:t>Niles A.P</a:t>
            </a:r>
          </a:p>
          <a:p>
            <a:pPr algn="r">
              <a:lnSpc>
                <a:spcPts val="5191"/>
              </a:lnSpc>
              <a:spcBef>
                <a:spcPct val="0"/>
              </a:spcBef>
            </a:pPr>
            <a:r>
              <a:rPr lang="en-US" sz="4325" spc="-3" dirty="0">
                <a:solidFill>
                  <a:srgbClr val="122E54"/>
                </a:solidFill>
                <a:latin typeface="Cambria Bold Italics"/>
                <a:ea typeface="Cambria Bold Italics"/>
                <a:cs typeface="Cambria Bold Italics"/>
                <a:sym typeface="Cambria Bold Italics"/>
              </a:rPr>
              <a:t>Information Technology</a:t>
            </a:r>
            <a:r>
              <a:rPr lang="en-US" sz="4325" spc="-3" dirty="0">
                <a:solidFill>
                  <a:srgbClr val="000000"/>
                </a:solidFill>
                <a:latin typeface="Cambria Bold Italics"/>
                <a:ea typeface="Cambria Bold Italics"/>
                <a:cs typeface="Cambria Bold Italics"/>
                <a:sym typeface="Cambria Bold Italics"/>
              </a:rPr>
              <a:t> </a:t>
            </a:r>
          </a:p>
        </p:txBody>
      </p:sp>
      <p:pic>
        <p:nvPicPr>
          <p:cNvPr id="11" name="Picture 10">
            <a:extLst>
              <a:ext uri="{FF2B5EF4-FFF2-40B4-BE49-F238E27FC236}">
                <a16:creationId xmlns:a16="http://schemas.microsoft.com/office/drawing/2014/main" id="{500ECEB3-3372-687E-EC14-C59CD60D3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0"/>
            <a:ext cx="7924800" cy="10296720"/>
          </a:xfrm>
          <a:prstGeom prst="rect">
            <a:avLst/>
          </a:prstGeom>
        </p:spPr>
      </p:pic>
    </p:spTree>
    <p:extLst>
      <p:ext uri="{BB962C8B-B14F-4D97-AF65-F5344CB8AC3E}">
        <p14:creationId xmlns:p14="http://schemas.microsoft.com/office/powerpoint/2010/main" val="7275311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7939856" y="38100"/>
            <a:ext cx="10405889" cy="10287000"/>
          </a:xfrm>
          <a:prstGeom prst="rect">
            <a:avLst/>
          </a:prstGeom>
          <a:solidFill>
            <a:srgbClr val="B3BECD"/>
          </a:solidFill>
        </p:spPr>
        <p:txBody>
          <a:bodyPr/>
          <a:lstStyle/>
          <a:p>
            <a:endParaRPr/>
          </a:p>
        </p:txBody>
      </p:sp>
      <p:sp>
        <p:nvSpPr>
          <p:cNvPr id="4" name="TextBox 4"/>
          <p:cNvSpPr txBox="1"/>
          <p:nvPr/>
        </p:nvSpPr>
        <p:spPr>
          <a:xfrm>
            <a:off x="432346" y="4310462"/>
            <a:ext cx="6679109" cy="1466850"/>
          </a:xfrm>
          <a:prstGeom prst="rect">
            <a:avLst/>
          </a:prstGeom>
        </p:spPr>
        <p:txBody>
          <a:bodyPr lIns="0" tIns="0" rIns="0" bIns="0" rtlCol="0" anchor="t">
            <a:spAutoFit/>
          </a:bodyPr>
          <a:lstStyle/>
          <a:p>
            <a:pPr algn="ctr">
              <a:lnSpc>
                <a:spcPts val="11519"/>
              </a:lnSpc>
              <a:spcBef>
                <a:spcPct val="0"/>
              </a:spcBef>
            </a:pPr>
            <a:r>
              <a:rPr lang="en-US" sz="9599" spc="-6">
                <a:solidFill>
                  <a:srgbClr val="000000"/>
                </a:solidFill>
                <a:latin typeface="Cambria Bold Italics"/>
                <a:ea typeface="Cambria Bold Italics"/>
                <a:cs typeface="Cambria Bold Italics"/>
                <a:sym typeface="Cambria Bold Italics"/>
              </a:rPr>
              <a:t>Background</a:t>
            </a:r>
          </a:p>
        </p:txBody>
      </p:sp>
      <p:sp>
        <p:nvSpPr>
          <p:cNvPr id="5" name="TextBox 5"/>
          <p:cNvSpPr txBox="1"/>
          <p:nvPr/>
        </p:nvSpPr>
        <p:spPr>
          <a:xfrm>
            <a:off x="8209155" y="476250"/>
            <a:ext cx="11057730" cy="10858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AI offers scalable, personalized, and engaging solutions.</a:t>
            </a:r>
          </a:p>
        </p:txBody>
      </p:sp>
      <p:sp>
        <p:nvSpPr>
          <p:cNvPr id="6" name="AutoShape 6"/>
          <p:cNvSpPr/>
          <p:nvPr/>
        </p:nvSpPr>
        <p:spPr>
          <a:xfrm flipV="1">
            <a:off x="8209155" y="1562100"/>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7" name="AutoShape 7"/>
          <p:cNvSpPr/>
          <p:nvPr/>
        </p:nvSpPr>
        <p:spPr>
          <a:xfrm flipV="1">
            <a:off x="8358203" y="3022677"/>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8" name="AutoShape 8"/>
          <p:cNvSpPr/>
          <p:nvPr/>
        </p:nvSpPr>
        <p:spPr>
          <a:xfrm flipV="1">
            <a:off x="8358213" y="5087175"/>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9" name="AutoShape 9"/>
          <p:cNvSpPr/>
          <p:nvPr/>
        </p:nvSpPr>
        <p:spPr>
          <a:xfrm flipV="1">
            <a:off x="8358194" y="6631395"/>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10" name="TextBox 10"/>
          <p:cNvSpPr txBox="1"/>
          <p:nvPr/>
        </p:nvSpPr>
        <p:spPr>
          <a:xfrm>
            <a:off x="8209154" y="1866900"/>
            <a:ext cx="9418290" cy="1064472"/>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Enhances assessment and feedback processes.</a:t>
            </a:r>
          </a:p>
        </p:txBody>
      </p:sp>
      <p:sp>
        <p:nvSpPr>
          <p:cNvPr id="11" name="TextBox 11"/>
          <p:cNvSpPr txBox="1"/>
          <p:nvPr/>
        </p:nvSpPr>
        <p:spPr>
          <a:xfrm>
            <a:off x="8244570" y="3383201"/>
            <a:ext cx="9567338" cy="10858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Modernizes vocational training to align with industry demands</a:t>
            </a:r>
          </a:p>
        </p:txBody>
      </p:sp>
      <p:sp>
        <p:nvSpPr>
          <p:cNvPr id="12" name="TextBox 12"/>
          <p:cNvSpPr txBox="1"/>
          <p:nvPr/>
        </p:nvSpPr>
        <p:spPr>
          <a:xfrm>
            <a:off x="8244569" y="5295900"/>
            <a:ext cx="9796462" cy="1064472"/>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Difficult to expand traditional training methods.</a:t>
            </a:r>
          </a:p>
        </p:txBody>
      </p:sp>
      <p:sp>
        <p:nvSpPr>
          <p:cNvPr id="13" name="TextBox 13"/>
          <p:cNvSpPr txBox="1"/>
          <p:nvPr/>
        </p:nvSpPr>
        <p:spPr>
          <a:xfrm>
            <a:off x="8244570" y="6988582"/>
            <a:ext cx="9796462" cy="10858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Significant time and resources required for managing vocational training.</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76529" y="-4762"/>
            <a:ext cx="10111471" cy="10291762"/>
          </a:xfrm>
          <a:prstGeom prst="rect">
            <a:avLst/>
          </a:prstGeom>
          <a:solidFill>
            <a:srgbClr val="B3BECD"/>
          </a:solidFill>
        </p:spPr>
      </p:sp>
      <p:sp>
        <p:nvSpPr>
          <p:cNvPr id="3" name="TextBox 3"/>
          <p:cNvSpPr txBox="1"/>
          <p:nvPr/>
        </p:nvSpPr>
        <p:spPr>
          <a:xfrm>
            <a:off x="1311991" y="2672607"/>
            <a:ext cx="5868632" cy="1104900"/>
          </a:xfrm>
          <a:prstGeom prst="rect">
            <a:avLst/>
          </a:prstGeom>
        </p:spPr>
        <p:txBody>
          <a:bodyPr lIns="0" tIns="0" rIns="0" bIns="0" rtlCol="0" anchor="t">
            <a:spAutoFit/>
          </a:bodyPr>
          <a:lstStyle/>
          <a:p>
            <a:pPr algn="ctr">
              <a:lnSpc>
                <a:spcPts val="8639"/>
              </a:lnSpc>
              <a:spcBef>
                <a:spcPct val="0"/>
              </a:spcBef>
            </a:pPr>
            <a:r>
              <a:rPr lang="en-US" sz="7199" spc="-5">
                <a:solidFill>
                  <a:srgbClr val="000000"/>
                </a:solidFill>
                <a:latin typeface="Cambria Bold Italics"/>
                <a:ea typeface="Cambria Bold Italics"/>
                <a:cs typeface="Cambria Bold Italics"/>
                <a:sym typeface="Cambria Bold Italics"/>
              </a:rPr>
              <a:t>Introduction</a:t>
            </a:r>
          </a:p>
        </p:txBody>
      </p:sp>
      <p:sp>
        <p:nvSpPr>
          <p:cNvPr id="4" name="TextBox 4"/>
          <p:cNvSpPr txBox="1"/>
          <p:nvPr/>
        </p:nvSpPr>
        <p:spPr>
          <a:xfrm>
            <a:off x="11484650" y="1246921"/>
            <a:ext cx="349522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Backround</a:t>
            </a:r>
          </a:p>
        </p:txBody>
      </p:sp>
      <p:sp>
        <p:nvSpPr>
          <p:cNvPr id="5" name="AutoShape 5"/>
          <p:cNvSpPr/>
          <p:nvPr/>
        </p:nvSpPr>
        <p:spPr>
          <a:xfrm>
            <a:off x="9986145" y="6625575"/>
            <a:ext cx="6492240" cy="0"/>
          </a:xfrm>
          <a:prstGeom prst="line">
            <a:avLst/>
          </a:prstGeom>
          <a:ln w="9525" cap="flat">
            <a:solidFill>
              <a:srgbClr val="000000"/>
            </a:solidFill>
            <a:prstDash val="solid"/>
            <a:headEnd type="none" w="sm" len="sm"/>
            <a:tailEnd type="none" w="sm" len="sm"/>
          </a:ln>
        </p:spPr>
      </p:sp>
      <p:sp>
        <p:nvSpPr>
          <p:cNvPr id="6" name="TextBox 6"/>
          <p:cNvSpPr txBox="1"/>
          <p:nvPr/>
        </p:nvSpPr>
        <p:spPr>
          <a:xfrm>
            <a:off x="10521254" y="2696850"/>
            <a:ext cx="5422021"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Research Question</a:t>
            </a:r>
          </a:p>
        </p:txBody>
      </p:sp>
      <p:sp>
        <p:nvSpPr>
          <p:cNvPr id="7" name="TextBox 7"/>
          <p:cNvSpPr txBox="1"/>
          <p:nvPr/>
        </p:nvSpPr>
        <p:spPr>
          <a:xfrm>
            <a:off x="10322681" y="4039078"/>
            <a:ext cx="5819166" cy="705321"/>
          </a:xfrm>
          <a:prstGeom prst="rect">
            <a:avLst/>
          </a:prstGeom>
        </p:spPr>
        <p:txBody>
          <a:bodyPr wrap="square" lIns="0" tIns="0" rIns="0" bIns="0" rtlCol="0" anchor="t">
            <a:spAutoFit/>
          </a:bodyPr>
          <a:lstStyle/>
          <a:p>
            <a:pPr algn="ctr">
              <a:lnSpc>
                <a:spcPts val="5519"/>
              </a:lnSpc>
              <a:spcBef>
                <a:spcPct val="0"/>
              </a:spcBef>
            </a:pPr>
            <a:r>
              <a:rPr lang="en-US" sz="4599" spc="-3" dirty="0">
                <a:solidFill>
                  <a:srgbClr val="000000"/>
                </a:solidFill>
                <a:latin typeface="Cambria Bold"/>
                <a:ea typeface="Cambria Bold"/>
                <a:cs typeface="Cambria Bold"/>
                <a:sym typeface="Cambria Bold"/>
              </a:rPr>
              <a:t>Research Problems</a:t>
            </a:r>
          </a:p>
        </p:txBody>
      </p:sp>
      <p:sp>
        <p:nvSpPr>
          <p:cNvPr id="8" name="TextBox 8"/>
          <p:cNvSpPr txBox="1"/>
          <p:nvPr/>
        </p:nvSpPr>
        <p:spPr>
          <a:xfrm>
            <a:off x="11484650" y="5514975"/>
            <a:ext cx="349522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Objectives</a:t>
            </a:r>
          </a:p>
        </p:txBody>
      </p:sp>
      <p:sp>
        <p:nvSpPr>
          <p:cNvPr id="9" name="TextBox 9"/>
          <p:cNvSpPr txBox="1"/>
          <p:nvPr/>
        </p:nvSpPr>
        <p:spPr>
          <a:xfrm>
            <a:off x="11267443" y="6992288"/>
            <a:ext cx="4219194"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Methodology</a:t>
            </a:r>
          </a:p>
        </p:txBody>
      </p:sp>
      <p:sp>
        <p:nvSpPr>
          <p:cNvPr id="10" name="AutoShape 10"/>
          <p:cNvSpPr/>
          <p:nvPr/>
        </p:nvSpPr>
        <p:spPr>
          <a:xfrm>
            <a:off x="9768937" y="2328008"/>
            <a:ext cx="6492240" cy="0"/>
          </a:xfrm>
          <a:prstGeom prst="line">
            <a:avLst/>
          </a:prstGeom>
          <a:ln w="9525" cap="flat">
            <a:solidFill>
              <a:srgbClr val="000000"/>
            </a:solidFill>
            <a:prstDash val="solid"/>
            <a:headEnd type="none" w="sm" len="sm"/>
            <a:tailEnd type="none" w="sm" len="sm"/>
          </a:ln>
        </p:spPr>
      </p:sp>
      <p:sp>
        <p:nvSpPr>
          <p:cNvPr id="11" name="AutoShape 11"/>
          <p:cNvSpPr/>
          <p:nvPr/>
        </p:nvSpPr>
        <p:spPr>
          <a:xfrm>
            <a:off x="9768937" y="3782269"/>
            <a:ext cx="6492240" cy="0"/>
          </a:xfrm>
          <a:prstGeom prst="line">
            <a:avLst/>
          </a:prstGeom>
          <a:ln w="9525" cap="flat">
            <a:solidFill>
              <a:srgbClr val="000000"/>
            </a:solidFill>
            <a:prstDash val="solid"/>
            <a:headEnd type="none" w="sm" len="sm"/>
            <a:tailEnd type="none" w="sm" len="sm"/>
          </a:ln>
        </p:spPr>
      </p:sp>
      <p:sp>
        <p:nvSpPr>
          <p:cNvPr id="12" name="AutoShape 12"/>
          <p:cNvSpPr/>
          <p:nvPr/>
        </p:nvSpPr>
        <p:spPr>
          <a:xfrm>
            <a:off x="9768937" y="5148262"/>
            <a:ext cx="6492240" cy="0"/>
          </a:xfrm>
          <a:prstGeom prst="line">
            <a:avLst/>
          </a:prstGeom>
          <a:ln w="9525" cap="flat">
            <a:solidFill>
              <a:srgbClr val="000000"/>
            </a:solidFill>
            <a:prstDash val="solid"/>
            <a:headEnd type="none" w="sm" len="sm"/>
            <a:tailEnd type="none" w="sm" len="sm"/>
          </a:ln>
        </p:spPr>
      </p:sp>
      <p:sp>
        <p:nvSpPr>
          <p:cNvPr id="14" name="Freeform 1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15" name="TextBox 8">
            <a:extLst>
              <a:ext uri="{FF2B5EF4-FFF2-40B4-BE49-F238E27FC236}">
                <a16:creationId xmlns:a16="http://schemas.microsoft.com/office/drawing/2014/main" id="{2EF7A945-F1F0-44BA-EE31-4CE23D57ACF3}"/>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3369140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891" y="2002046"/>
            <a:ext cx="18114109" cy="5395260"/>
          </a:xfrm>
          <a:prstGeom prst="rect">
            <a:avLst/>
          </a:prstGeom>
        </p:spPr>
        <p:txBody>
          <a:bodyPr lIns="0" tIns="0" rIns="0" bIns="0" rtlCol="0" anchor="t">
            <a:spAutoFit/>
          </a:bodyPr>
          <a:lstStyle/>
          <a:p>
            <a:pPr marL="473004" lvl="1" algn="l">
              <a:lnSpc>
                <a:spcPts val="5258"/>
              </a:lnSpc>
            </a:pPr>
            <a:r>
              <a:rPr lang="en-US" sz="4381" dirty="0">
                <a:solidFill>
                  <a:srgbClr val="2A266D"/>
                </a:solidFill>
                <a:latin typeface="Cambria Bold"/>
                <a:ea typeface="Cambria Bold"/>
                <a:cs typeface="Cambria Bold"/>
                <a:sym typeface="Cambria Bold"/>
              </a:rPr>
              <a:t>Why is Gamification and Game-Based Learning for Vocational Education  important?</a:t>
            </a:r>
          </a:p>
          <a:p>
            <a:pPr marL="473004" lvl="1" algn="l">
              <a:lnSpc>
                <a:spcPts val="5258"/>
              </a:lnSpc>
            </a:pPr>
            <a:endParaRPr lang="en-US" sz="4381" dirty="0">
              <a:solidFill>
                <a:srgbClr val="2A266D"/>
              </a:solidFill>
              <a:latin typeface="Cambria Bold"/>
              <a:ea typeface="Cambria Bold"/>
              <a:cs typeface="Cambria Bold"/>
              <a:sym typeface="Cambria Bold"/>
            </a:endParaRPr>
          </a:p>
          <a:p>
            <a:pPr marL="946008" lvl="1" indent="-473004" algn="l">
              <a:lnSpc>
                <a:spcPts val="5258"/>
              </a:lnSpc>
              <a:buFont typeface="Arial"/>
              <a:buChar char="•"/>
            </a:pPr>
            <a:r>
              <a:rPr lang="en-US" sz="4381" dirty="0">
                <a:solidFill>
                  <a:srgbClr val="2A266D"/>
                </a:solidFill>
                <a:latin typeface="Cambria Bold"/>
                <a:ea typeface="Cambria Bold"/>
                <a:cs typeface="Cambria Bold"/>
                <a:sym typeface="Cambria Bold"/>
              </a:rPr>
              <a:t>Gamification and Game-Based Learning in vocational education make learning more engaging and effective by integrating interactive elements. This approach enhances skill development, motivation, and real-world application, better preparing students for modern job demands.</a:t>
            </a:r>
          </a:p>
        </p:txBody>
      </p:sp>
      <p:sp>
        <p:nvSpPr>
          <p:cNvPr id="3" name="AutoShape 3"/>
          <p:cNvSpPr/>
          <p:nvPr/>
        </p:nvSpPr>
        <p:spPr>
          <a:xfrm>
            <a:off x="0" y="-4762"/>
            <a:ext cx="18288000" cy="1470861"/>
          </a:xfrm>
          <a:prstGeom prst="rect">
            <a:avLst/>
          </a:prstGeom>
          <a:solidFill>
            <a:srgbClr val="B3BECD"/>
          </a:solidFill>
        </p:spPr>
      </p:sp>
      <p:sp>
        <p:nvSpPr>
          <p:cNvPr id="4" name="TextBox 4"/>
          <p:cNvSpPr txBox="1"/>
          <p:nvPr/>
        </p:nvSpPr>
        <p:spPr>
          <a:xfrm>
            <a:off x="6627274" y="282993"/>
            <a:ext cx="4654007"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Backround</a:t>
            </a:r>
          </a:p>
        </p:txBody>
      </p:sp>
      <p:sp>
        <p:nvSpPr>
          <p:cNvPr id="5" name="Freeform 5"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7" name="TextBox 8">
            <a:extLst>
              <a:ext uri="{FF2B5EF4-FFF2-40B4-BE49-F238E27FC236}">
                <a16:creationId xmlns:a16="http://schemas.microsoft.com/office/drawing/2014/main" id="{4DAF9DD5-2073-3530-6A5A-624CCDBF0CD7}"/>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1221434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4" name="Freeform 4"/>
          <p:cNvSpPr/>
          <p:nvPr/>
        </p:nvSpPr>
        <p:spPr>
          <a:xfrm>
            <a:off x="595881" y="1684240"/>
            <a:ext cx="1640061" cy="1640061"/>
          </a:xfrm>
          <a:custGeom>
            <a:avLst/>
            <a:gdLst/>
            <a:ahLst/>
            <a:cxnLst/>
            <a:rect l="l" t="t" r="r" b="b"/>
            <a:pathLst>
              <a:path w="1640061" h="1640061">
                <a:moveTo>
                  <a:pt x="0" y="0"/>
                </a:moveTo>
                <a:lnTo>
                  <a:pt x="1640062" y="0"/>
                </a:lnTo>
                <a:lnTo>
                  <a:pt x="1640062" y="1640061"/>
                </a:lnTo>
                <a:lnTo>
                  <a:pt x="0" y="1640061"/>
                </a:lnTo>
                <a:lnTo>
                  <a:pt x="0" y="0"/>
                </a:lnTo>
                <a:close/>
              </a:path>
            </a:pathLst>
          </a:custGeom>
          <a:blipFill>
            <a:blip r:embed="rId3"/>
            <a:stretch>
              <a:fillRect/>
            </a:stretch>
          </a:blipFill>
        </p:spPr>
      </p:sp>
      <p:sp>
        <p:nvSpPr>
          <p:cNvPr id="5" name="Freeform 5"/>
          <p:cNvSpPr/>
          <p:nvPr/>
        </p:nvSpPr>
        <p:spPr>
          <a:xfrm>
            <a:off x="2789432" y="2982357"/>
            <a:ext cx="781006" cy="788816"/>
          </a:xfrm>
          <a:custGeom>
            <a:avLst/>
            <a:gdLst/>
            <a:ahLst/>
            <a:cxnLst/>
            <a:rect l="l" t="t" r="r" b="b"/>
            <a:pathLst>
              <a:path w="781006" h="788816">
                <a:moveTo>
                  <a:pt x="0" y="0"/>
                </a:moveTo>
                <a:lnTo>
                  <a:pt x="781005" y="0"/>
                </a:lnTo>
                <a:lnTo>
                  <a:pt x="781005" y="788815"/>
                </a:lnTo>
                <a:lnTo>
                  <a:pt x="0" y="788815"/>
                </a:lnTo>
                <a:lnTo>
                  <a:pt x="0" y="0"/>
                </a:lnTo>
                <a:close/>
              </a:path>
            </a:pathLst>
          </a:custGeom>
          <a:blipFill>
            <a:blip r:embed="rId4"/>
            <a:stretch>
              <a:fillRect/>
            </a:stretch>
          </a:blipFill>
        </p:spPr>
      </p:sp>
      <p:sp>
        <p:nvSpPr>
          <p:cNvPr id="6" name="TextBox 6"/>
          <p:cNvSpPr txBox="1"/>
          <p:nvPr/>
        </p:nvSpPr>
        <p:spPr>
          <a:xfrm>
            <a:off x="5640764" y="344905"/>
            <a:ext cx="7006473" cy="885825"/>
          </a:xfrm>
          <a:prstGeom prst="rect">
            <a:avLst/>
          </a:prstGeom>
        </p:spPr>
        <p:txBody>
          <a:bodyPr lIns="0" tIns="0" rIns="0" bIns="0" rtlCol="0" anchor="t">
            <a:spAutoFit/>
          </a:bodyPr>
          <a:lstStyle/>
          <a:p>
            <a:pPr marL="0" lvl="0" indent="0" algn="ctr">
              <a:lnSpc>
                <a:spcPts val="6959"/>
              </a:lnSpc>
              <a:spcBef>
                <a:spcPct val="0"/>
              </a:spcBef>
            </a:pPr>
            <a:r>
              <a:rPr lang="en-US" sz="5799" u="none" strike="noStrike" spc="-4">
                <a:solidFill>
                  <a:srgbClr val="000000"/>
                </a:solidFill>
                <a:latin typeface="Cambria Bold"/>
                <a:ea typeface="Cambria Bold"/>
                <a:cs typeface="Cambria Bold"/>
                <a:sym typeface="Cambria Bold"/>
              </a:rPr>
              <a:t>Research Question</a:t>
            </a:r>
          </a:p>
        </p:txBody>
      </p:sp>
      <p:sp>
        <p:nvSpPr>
          <p:cNvPr id="8" name="TextBox 8"/>
          <p:cNvSpPr txBox="1"/>
          <p:nvPr/>
        </p:nvSpPr>
        <p:spPr>
          <a:xfrm>
            <a:off x="3646637" y="2929894"/>
            <a:ext cx="11588988" cy="1318887"/>
          </a:xfrm>
          <a:prstGeom prst="rect">
            <a:avLst/>
          </a:prstGeom>
        </p:spPr>
        <p:txBody>
          <a:bodyPr lIns="0" tIns="0" rIns="0" bIns="0" rtlCol="0" anchor="t">
            <a:spAutoFit/>
          </a:bodyPr>
          <a:lstStyle/>
          <a:p>
            <a:pPr algn="ctr">
              <a:lnSpc>
                <a:spcPts val="3479"/>
              </a:lnSpc>
            </a:pPr>
            <a:r>
              <a:rPr lang="en-US" sz="2899" spc="-2" dirty="0">
                <a:solidFill>
                  <a:srgbClr val="000000"/>
                </a:solidFill>
                <a:latin typeface="Cambria Bold"/>
                <a:ea typeface="Cambria Bold"/>
                <a:cs typeface="Cambria Bold"/>
                <a:sym typeface="Cambria Bold"/>
              </a:rPr>
              <a:t>How can gamification and game-based learning enhance the effectiveness and engagement of vocational education programs for electricians and automobile engineers?</a:t>
            </a:r>
          </a:p>
        </p:txBody>
      </p:sp>
      <p:sp>
        <p:nvSpPr>
          <p:cNvPr id="9" name="TextBox 9"/>
          <p:cNvSpPr txBox="1"/>
          <p:nvPr/>
        </p:nvSpPr>
        <p:spPr>
          <a:xfrm>
            <a:off x="3726556" y="4641856"/>
            <a:ext cx="11429151" cy="1319207"/>
          </a:xfrm>
          <a:prstGeom prst="rect">
            <a:avLst/>
          </a:prstGeom>
        </p:spPr>
        <p:txBody>
          <a:bodyPr lIns="0" tIns="0" rIns="0" bIns="0" rtlCol="0" anchor="t">
            <a:spAutoFit/>
          </a:bodyPr>
          <a:lstStyle/>
          <a:p>
            <a:pPr algn="ctr">
              <a:lnSpc>
                <a:spcPts val="3491"/>
              </a:lnSpc>
              <a:spcBef>
                <a:spcPct val="0"/>
              </a:spcBef>
            </a:pPr>
            <a:r>
              <a:rPr lang="en-US" sz="2909" spc="-2" dirty="0">
                <a:solidFill>
                  <a:srgbClr val="000000"/>
                </a:solidFill>
                <a:latin typeface="Cambria Bold"/>
                <a:ea typeface="Cambria Bold"/>
                <a:cs typeface="Cambria Bold"/>
                <a:sym typeface="Cambria Bold"/>
              </a:rPr>
              <a:t>What are the most effective virtual scenarios for enhancing practical skill development in vocational training for electricians and automobile engineers?</a:t>
            </a:r>
          </a:p>
        </p:txBody>
      </p:sp>
      <p:sp>
        <p:nvSpPr>
          <p:cNvPr id="10" name="Freeform 10"/>
          <p:cNvSpPr/>
          <p:nvPr/>
        </p:nvSpPr>
        <p:spPr>
          <a:xfrm>
            <a:off x="2789432" y="4788097"/>
            <a:ext cx="781006" cy="788816"/>
          </a:xfrm>
          <a:custGeom>
            <a:avLst/>
            <a:gdLst/>
            <a:ahLst/>
            <a:cxnLst/>
            <a:rect l="l" t="t" r="r" b="b"/>
            <a:pathLst>
              <a:path w="781006" h="788816">
                <a:moveTo>
                  <a:pt x="0" y="0"/>
                </a:moveTo>
                <a:lnTo>
                  <a:pt x="781005" y="0"/>
                </a:lnTo>
                <a:lnTo>
                  <a:pt x="781005" y="788816"/>
                </a:lnTo>
                <a:lnTo>
                  <a:pt x="0" y="788816"/>
                </a:lnTo>
                <a:lnTo>
                  <a:pt x="0" y="0"/>
                </a:lnTo>
                <a:close/>
              </a:path>
            </a:pathLst>
          </a:custGeom>
          <a:blipFill>
            <a:blip r:embed="rId4"/>
            <a:stretch>
              <a:fillRect/>
            </a:stretch>
          </a:blipFill>
        </p:spPr>
      </p:sp>
      <p:sp>
        <p:nvSpPr>
          <p:cNvPr id="11" name="TextBox 11"/>
          <p:cNvSpPr txBox="1"/>
          <p:nvPr/>
        </p:nvSpPr>
        <p:spPr>
          <a:xfrm>
            <a:off x="3805237" y="6038220"/>
            <a:ext cx="12338470" cy="1346522"/>
          </a:xfrm>
          <a:prstGeom prst="rect">
            <a:avLst/>
          </a:prstGeom>
        </p:spPr>
        <p:txBody>
          <a:bodyPr lIns="0" tIns="0" rIns="0" bIns="0" rtlCol="0" anchor="t">
            <a:spAutoFit/>
          </a:bodyPr>
          <a:lstStyle/>
          <a:p>
            <a:pPr algn="ctr">
              <a:lnSpc>
                <a:spcPts val="3546"/>
              </a:lnSpc>
              <a:spcBef>
                <a:spcPct val="0"/>
              </a:spcBef>
            </a:pPr>
            <a:r>
              <a:rPr lang="en-US" sz="2955" spc="-2" dirty="0">
                <a:solidFill>
                  <a:srgbClr val="000000"/>
                </a:solidFill>
                <a:latin typeface="Cambria Bold"/>
                <a:ea typeface="Cambria Bold"/>
                <a:cs typeface="Cambria Bold"/>
                <a:sym typeface="Cambria Bold"/>
              </a:rPr>
              <a:t>How does the integration of collaborative learning approaches within a game-based environment influence teamwork and communication skills in vocational education?</a:t>
            </a:r>
          </a:p>
        </p:txBody>
      </p:sp>
      <p:sp>
        <p:nvSpPr>
          <p:cNvPr id="12" name="Freeform 12"/>
          <p:cNvSpPr/>
          <p:nvPr/>
        </p:nvSpPr>
        <p:spPr>
          <a:xfrm>
            <a:off x="2789432" y="6240437"/>
            <a:ext cx="781006" cy="788816"/>
          </a:xfrm>
          <a:custGeom>
            <a:avLst/>
            <a:gdLst/>
            <a:ahLst/>
            <a:cxnLst/>
            <a:rect l="l" t="t" r="r" b="b"/>
            <a:pathLst>
              <a:path w="781006" h="788816">
                <a:moveTo>
                  <a:pt x="0" y="0"/>
                </a:moveTo>
                <a:lnTo>
                  <a:pt x="781005" y="0"/>
                </a:lnTo>
                <a:lnTo>
                  <a:pt x="781005" y="788816"/>
                </a:lnTo>
                <a:lnTo>
                  <a:pt x="0" y="788816"/>
                </a:lnTo>
                <a:lnTo>
                  <a:pt x="0" y="0"/>
                </a:lnTo>
                <a:close/>
              </a:path>
            </a:pathLst>
          </a:custGeom>
          <a:blipFill>
            <a:blip r:embed="rId4"/>
            <a:stretch>
              <a:fillRect/>
            </a:stretch>
          </a:blipFill>
        </p:spPr>
        <p:txBody>
          <a:bodyPr/>
          <a:lstStyle/>
          <a:p>
            <a:endParaRPr lang="en-US" dirty="0"/>
          </a:p>
        </p:txBody>
      </p:sp>
      <p:sp>
        <p:nvSpPr>
          <p:cNvPr id="13" name="TextBox 8">
            <a:extLst>
              <a:ext uri="{FF2B5EF4-FFF2-40B4-BE49-F238E27FC236}">
                <a16:creationId xmlns:a16="http://schemas.microsoft.com/office/drawing/2014/main" id="{0D8AC84A-4FD9-8C46-1A18-FC6F3AE8613B}"/>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2014627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6" name="TextBox 6"/>
          <p:cNvSpPr txBox="1"/>
          <p:nvPr/>
        </p:nvSpPr>
        <p:spPr>
          <a:xfrm>
            <a:off x="5640764" y="344905"/>
            <a:ext cx="7006473" cy="842410"/>
          </a:xfrm>
          <a:prstGeom prst="rect">
            <a:avLst/>
          </a:prstGeom>
        </p:spPr>
        <p:txBody>
          <a:bodyPr lIns="0" tIns="0" rIns="0" bIns="0" rtlCol="0" anchor="t">
            <a:spAutoFit/>
          </a:bodyPr>
          <a:lstStyle/>
          <a:p>
            <a:pPr marL="0" lvl="0" indent="0" algn="ctr">
              <a:lnSpc>
                <a:spcPts val="6959"/>
              </a:lnSpc>
              <a:spcBef>
                <a:spcPct val="0"/>
              </a:spcBef>
            </a:pPr>
            <a:r>
              <a:rPr lang="en-US" sz="5799" u="none" strike="noStrike" spc="-4" dirty="0">
                <a:solidFill>
                  <a:srgbClr val="000000"/>
                </a:solidFill>
                <a:latin typeface="Cambria Bold"/>
                <a:ea typeface="Cambria Bold"/>
                <a:cs typeface="Cambria Bold"/>
                <a:sym typeface="Cambria Bold"/>
              </a:rPr>
              <a:t>Research Problem</a:t>
            </a:r>
          </a:p>
        </p:txBody>
      </p:sp>
      <p:sp>
        <p:nvSpPr>
          <p:cNvPr id="8" name="TextBox 8"/>
          <p:cNvSpPr txBox="1"/>
          <p:nvPr/>
        </p:nvSpPr>
        <p:spPr>
          <a:xfrm>
            <a:off x="762000" y="1815766"/>
            <a:ext cx="16687800" cy="6283771"/>
          </a:xfrm>
          <a:prstGeom prst="rect">
            <a:avLst/>
          </a:prstGeom>
        </p:spPr>
        <p:txBody>
          <a:bodyPr wrap="square" lIns="0" tIns="0" rIns="0" bIns="0" rtlCol="0" anchor="t">
            <a:spAutoFit/>
          </a:bodyPr>
          <a:lstStyle/>
          <a:p>
            <a:pPr marL="457200" indent="-457200" algn="just">
              <a:lnSpc>
                <a:spcPts val="3479"/>
              </a:lnSpc>
              <a:buFont typeface="Arial" panose="020B0604020202020204" pitchFamily="34" charset="0"/>
              <a:buChar char="•"/>
            </a:pPr>
            <a:r>
              <a:rPr lang="en-US" sz="3600" spc="-2" dirty="0">
                <a:solidFill>
                  <a:srgbClr val="000000"/>
                </a:solidFill>
                <a:latin typeface="Cambria Bold"/>
                <a:ea typeface="Cambria Bold"/>
                <a:cs typeface="Cambria Bold"/>
                <a:sym typeface="Cambria Bold"/>
              </a:rPr>
              <a:t>Main reasons why Gamification and Game-Based Learning for Vocational Education is important?</a:t>
            </a:r>
          </a:p>
          <a:p>
            <a:pPr algn="just">
              <a:lnSpc>
                <a:spcPts val="3479"/>
              </a:lnSpc>
            </a:pPr>
            <a:endParaRPr lang="en-US" sz="2899" spc="-2" dirty="0">
              <a:solidFill>
                <a:srgbClr val="000000"/>
              </a:solidFill>
              <a:latin typeface="Cambria Bold"/>
              <a:ea typeface="Cambria Bold"/>
              <a:cs typeface="Cambria Bold"/>
              <a:sym typeface="Cambria Bold"/>
            </a:endParaRPr>
          </a:p>
          <a:p>
            <a:pPr marL="742950" indent="-742950" algn="just">
              <a:lnSpc>
                <a:spcPts val="3479"/>
              </a:lnSpc>
              <a:buFont typeface="+mj-lt"/>
              <a:buAutoNum type="arabicPeriod"/>
            </a:pPr>
            <a:r>
              <a:rPr lang="en-US" sz="3600" spc="-2" dirty="0">
                <a:solidFill>
                  <a:srgbClr val="000000"/>
                </a:solidFill>
                <a:latin typeface="Cambria Bold"/>
                <a:ea typeface="Cambria Bold"/>
                <a:cs typeface="Cambria Bold"/>
                <a:sym typeface="Cambria Bold"/>
              </a:rPr>
              <a:t>Enhanced Engagement: Increases student motivation and active participation in learning activities.</a:t>
            </a:r>
          </a:p>
          <a:p>
            <a:pPr marL="742950" indent="-742950" algn="just">
              <a:lnSpc>
                <a:spcPts val="3479"/>
              </a:lnSpc>
              <a:buFont typeface="+mj-lt"/>
              <a:buAutoNum type="arabicPeriod"/>
            </a:pPr>
            <a:endParaRPr lang="en-US" sz="3600" spc="-2" dirty="0">
              <a:solidFill>
                <a:srgbClr val="000000"/>
              </a:solidFill>
              <a:latin typeface="Cambria Bold"/>
              <a:ea typeface="Cambria Bold"/>
              <a:cs typeface="Cambria Bold"/>
              <a:sym typeface="Cambria Bold"/>
            </a:endParaRPr>
          </a:p>
          <a:p>
            <a:pPr marL="742950" indent="-742950" algn="just">
              <a:lnSpc>
                <a:spcPts val="3479"/>
              </a:lnSpc>
              <a:buFont typeface="+mj-lt"/>
              <a:buAutoNum type="arabicPeriod"/>
            </a:pPr>
            <a:r>
              <a:rPr lang="en-US" sz="3600" spc="-2" dirty="0">
                <a:solidFill>
                  <a:srgbClr val="000000"/>
                </a:solidFill>
                <a:latin typeface="Cambria Bold"/>
                <a:ea typeface="Cambria Bold"/>
                <a:cs typeface="Cambria Bold"/>
                <a:sym typeface="Cambria Bold"/>
              </a:rPr>
              <a:t>Practical Skill Development: Provides hands-on, risk-free practice of real-world tasks.</a:t>
            </a:r>
          </a:p>
          <a:p>
            <a:pPr marL="742950" indent="-742950" algn="just">
              <a:lnSpc>
                <a:spcPts val="3479"/>
              </a:lnSpc>
              <a:buFont typeface="+mj-lt"/>
              <a:buAutoNum type="arabicPeriod"/>
            </a:pPr>
            <a:endParaRPr lang="en-US" sz="3600" spc="-2" dirty="0">
              <a:solidFill>
                <a:srgbClr val="000000"/>
              </a:solidFill>
              <a:latin typeface="Cambria Bold"/>
              <a:ea typeface="Cambria Bold"/>
              <a:cs typeface="Cambria Bold"/>
              <a:sym typeface="Cambria Bold"/>
            </a:endParaRPr>
          </a:p>
          <a:p>
            <a:pPr marL="742950" indent="-742950" algn="just">
              <a:lnSpc>
                <a:spcPts val="3479"/>
              </a:lnSpc>
              <a:buFont typeface="+mj-lt"/>
              <a:buAutoNum type="arabicPeriod"/>
            </a:pPr>
            <a:r>
              <a:rPr lang="en-US" sz="3600" spc="-2" dirty="0">
                <a:solidFill>
                  <a:srgbClr val="000000"/>
                </a:solidFill>
                <a:latin typeface="Cambria Bold"/>
                <a:ea typeface="Cambria Bold"/>
                <a:cs typeface="Cambria Bold"/>
                <a:sym typeface="Cambria Bold"/>
              </a:rPr>
              <a:t>Improved Learning Outcomes: Facilitates better retention and understanding of complex concepts.</a:t>
            </a:r>
          </a:p>
          <a:p>
            <a:pPr marL="742950" indent="-742950" algn="just">
              <a:lnSpc>
                <a:spcPts val="3479"/>
              </a:lnSpc>
              <a:buFont typeface="+mj-lt"/>
              <a:buAutoNum type="arabicPeriod"/>
            </a:pPr>
            <a:endParaRPr lang="en-US" sz="3600" spc="-2" dirty="0">
              <a:solidFill>
                <a:srgbClr val="000000"/>
              </a:solidFill>
              <a:latin typeface="Cambria Bold"/>
              <a:ea typeface="Cambria Bold"/>
              <a:cs typeface="Cambria Bold"/>
              <a:sym typeface="Cambria Bold"/>
            </a:endParaRPr>
          </a:p>
          <a:p>
            <a:pPr marL="742950" indent="-742950" algn="just">
              <a:lnSpc>
                <a:spcPts val="3479"/>
              </a:lnSpc>
              <a:buFont typeface="+mj-lt"/>
              <a:buAutoNum type="arabicPeriod"/>
            </a:pPr>
            <a:r>
              <a:rPr lang="en-US" sz="3600" spc="-2" dirty="0">
                <a:solidFill>
                  <a:srgbClr val="000000"/>
                </a:solidFill>
                <a:latin typeface="Cambria Bold"/>
                <a:ea typeface="Cambria Bold"/>
                <a:cs typeface="Cambria Bold"/>
                <a:sym typeface="Cambria Bold"/>
              </a:rPr>
              <a:t>Personalized Learning: Adapts to individual student needs, allowing for customized learning paths.</a:t>
            </a:r>
          </a:p>
        </p:txBody>
      </p:sp>
      <p:sp>
        <p:nvSpPr>
          <p:cNvPr id="13" name="TextBox 8">
            <a:extLst>
              <a:ext uri="{FF2B5EF4-FFF2-40B4-BE49-F238E27FC236}">
                <a16:creationId xmlns:a16="http://schemas.microsoft.com/office/drawing/2014/main" id="{BB2666E6-6BE4-9F84-3BD8-ED4952AB416A}"/>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1001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5" name="TextBox 5"/>
          <p:cNvSpPr txBox="1"/>
          <p:nvPr/>
        </p:nvSpPr>
        <p:spPr>
          <a:xfrm>
            <a:off x="5793164" y="506830"/>
            <a:ext cx="7006473" cy="895350"/>
          </a:xfrm>
          <a:prstGeom prst="rect">
            <a:avLst/>
          </a:prstGeom>
        </p:spPr>
        <p:txBody>
          <a:bodyPr lIns="0" tIns="0" rIns="0" bIns="0" rtlCol="0" anchor="t">
            <a:spAutoFit/>
          </a:bodyPr>
          <a:lstStyle/>
          <a:p>
            <a:pPr algn="ctr">
              <a:lnSpc>
                <a:spcPts val="7079"/>
              </a:lnSpc>
              <a:spcBef>
                <a:spcPct val="0"/>
              </a:spcBef>
            </a:pPr>
            <a:r>
              <a:rPr lang="en-US" sz="5899" spc="-4">
                <a:solidFill>
                  <a:srgbClr val="000000"/>
                </a:solidFill>
                <a:latin typeface="Cambria Bold"/>
                <a:ea typeface="Cambria Bold"/>
                <a:cs typeface="Cambria Bold"/>
                <a:sym typeface="Cambria Bold"/>
              </a:rPr>
              <a:t>Research Gap</a:t>
            </a:r>
          </a:p>
        </p:txBody>
      </p:sp>
      <p:sp>
        <p:nvSpPr>
          <p:cNvPr id="6" name="TextBox 6"/>
          <p:cNvSpPr txBox="1"/>
          <p:nvPr/>
        </p:nvSpPr>
        <p:spPr>
          <a:xfrm>
            <a:off x="-543661" y="2240292"/>
            <a:ext cx="7006473" cy="733425"/>
          </a:xfrm>
          <a:prstGeom prst="rect">
            <a:avLst/>
          </a:prstGeom>
        </p:spPr>
        <p:txBody>
          <a:bodyPr lIns="0" tIns="0" rIns="0" bIns="0" rtlCol="0" anchor="t">
            <a:spAutoFit/>
          </a:bodyPr>
          <a:lstStyle/>
          <a:p>
            <a:pPr algn="ctr">
              <a:lnSpc>
                <a:spcPts val="5759"/>
              </a:lnSpc>
              <a:spcBef>
                <a:spcPct val="0"/>
              </a:spcBef>
            </a:pPr>
            <a:r>
              <a:rPr lang="en-US" sz="4799" spc="-3">
                <a:solidFill>
                  <a:srgbClr val="000000"/>
                </a:solidFill>
                <a:latin typeface="Cambria Bold"/>
                <a:ea typeface="Cambria Bold"/>
                <a:cs typeface="Cambria Bold"/>
                <a:sym typeface="Cambria Bold"/>
              </a:rPr>
              <a:t>Novelty</a:t>
            </a:r>
          </a:p>
        </p:txBody>
      </p:sp>
      <p:sp>
        <p:nvSpPr>
          <p:cNvPr id="7" name="TextBox 7"/>
          <p:cNvSpPr txBox="1"/>
          <p:nvPr/>
        </p:nvSpPr>
        <p:spPr>
          <a:xfrm>
            <a:off x="200155" y="3244579"/>
            <a:ext cx="7695021" cy="5049396"/>
          </a:xfrm>
          <a:prstGeom prst="rect">
            <a:avLst/>
          </a:prstGeom>
        </p:spPr>
        <p:txBody>
          <a:bodyPr lIns="0" tIns="0" rIns="0" bIns="0" rtlCol="0" anchor="t">
            <a:spAutoFit/>
          </a:bodyPr>
          <a:lstStyle/>
          <a:p>
            <a:pPr marL="320289" lvl="1" algn="l">
              <a:lnSpc>
                <a:spcPts val="3560"/>
              </a:lnSpc>
            </a:pPr>
            <a:r>
              <a:rPr lang="en-US" sz="2967" dirty="0">
                <a:solidFill>
                  <a:srgbClr val="000000"/>
                </a:solidFill>
                <a:latin typeface="Cambria Bold"/>
                <a:ea typeface="Cambria Bold"/>
                <a:cs typeface="Cambria Bold"/>
                <a:sym typeface="Cambria Bold"/>
              </a:rPr>
              <a:t>•Develop and Implement Gamified Learning Modules</a:t>
            </a:r>
          </a:p>
          <a:p>
            <a:pPr marL="320289" lvl="1" algn="l">
              <a:lnSpc>
                <a:spcPts val="3560"/>
              </a:lnSpc>
            </a:pPr>
            <a:endParaRPr lang="en-US" sz="2967" dirty="0">
              <a:solidFill>
                <a:srgbClr val="000000"/>
              </a:solidFill>
              <a:latin typeface="Cambria Bold"/>
              <a:ea typeface="Cambria Bold"/>
              <a:cs typeface="Cambria Bold"/>
              <a:sym typeface="Cambria Bold"/>
            </a:endParaRPr>
          </a:p>
          <a:p>
            <a:pPr marL="320289" lvl="1" algn="l">
              <a:lnSpc>
                <a:spcPts val="3560"/>
              </a:lnSpc>
            </a:pPr>
            <a:r>
              <a:rPr lang="en-US" sz="2967" dirty="0">
                <a:solidFill>
                  <a:srgbClr val="000000"/>
                </a:solidFill>
                <a:latin typeface="Cambria Bold"/>
                <a:ea typeface="Cambria Bold"/>
                <a:cs typeface="Cambria Bold"/>
                <a:sym typeface="Cambria Bold"/>
              </a:rPr>
              <a:t>•Design virtual scenarios for Electricians and Auto Mobile engineers</a:t>
            </a:r>
          </a:p>
          <a:p>
            <a:pPr marL="320289" lvl="1" algn="l">
              <a:lnSpc>
                <a:spcPts val="3560"/>
              </a:lnSpc>
            </a:pPr>
            <a:endParaRPr lang="en-US" sz="2967" dirty="0">
              <a:solidFill>
                <a:srgbClr val="000000"/>
              </a:solidFill>
              <a:latin typeface="Cambria Bold"/>
              <a:ea typeface="Cambria Bold"/>
              <a:cs typeface="Cambria Bold"/>
              <a:sym typeface="Cambria Bold"/>
            </a:endParaRPr>
          </a:p>
          <a:p>
            <a:pPr marL="320289" lvl="1" algn="l">
              <a:lnSpc>
                <a:spcPts val="3560"/>
              </a:lnSpc>
            </a:pPr>
            <a:r>
              <a:rPr lang="en-US" sz="2967" dirty="0">
                <a:solidFill>
                  <a:srgbClr val="000000"/>
                </a:solidFill>
                <a:latin typeface="Cambria Bold"/>
                <a:ea typeface="Cambria Bold"/>
                <a:cs typeface="Cambria Bold"/>
                <a:sym typeface="Cambria Bold"/>
              </a:rPr>
              <a:t>•Implementing Collaborative learning</a:t>
            </a:r>
          </a:p>
          <a:p>
            <a:pPr marL="320289" lvl="1" algn="l">
              <a:lnSpc>
                <a:spcPts val="3560"/>
              </a:lnSpc>
            </a:pPr>
            <a:r>
              <a:rPr lang="en-US" sz="2967" dirty="0">
                <a:solidFill>
                  <a:srgbClr val="000000"/>
                </a:solidFill>
                <a:latin typeface="Cambria Bold"/>
                <a:ea typeface="Cambria Bold"/>
                <a:cs typeface="Cambria Bold"/>
                <a:sym typeface="Cambria Bold"/>
              </a:rPr>
              <a:t> </a:t>
            </a:r>
          </a:p>
          <a:p>
            <a:pPr marL="320289" lvl="1" algn="l">
              <a:lnSpc>
                <a:spcPts val="3560"/>
              </a:lnSpc>
            </a:pPr>
            <a:r>
              <a:rPr lang="en-US" sz="2967" dirty="0">
                <a:solidFill>
                  <a:srgbClr val="000000"/>
                </a:solidFill>
                <a:latin typeface="Cambria Bold"/>
                <a:ea typeface="Cambria Bold"/>
                <a:cs typeface="Cambria Bold"/>
                <a:sym typeface="Cambria Bold"/>
              </a:rPr>
              <a:t>•Provide a Progress tracking method for learners and instructors</a:t>
            </a:r>
          </a:p>
          <a:p>
            <a:pPr algn="l">
              <a:lnSpc>
                <a:spcPts val="3560"/>
              </a:lnSpc>
            </a:pPr>
            <a:endParaRPr lang="en-US" sz="2967" dirty="0">
              <a:solidFill>
                <a:srgbClr val="000000"/>
              </a:solidFill>
              <a:latin typeface="Cambria Bold"/>
              <a:ea typeface="Cambria Bold"/>
              <a:cs typeface="Cambria Bold"/>
              <a:sym typeface="Cambria Bold"/>
            </a:endParaRPr>
          </a:p>
        </p:txBody>
      </p:sp>
      <p:sp>
        <p:nvSpPr>
          <p:cNvPr id="8" name="TextBox 8">
            <a:extLst>
              <a:ext uri="{FF2B5EF4-FFF2-40B4-BE49-F238E27FC236}">
                <a16:creationId xmlns:a16="http://schemas.microsoft.com/office/drawing/2014/main" id="{75480E5A-AB89-9D29-24E2-F2966AB253E0}"/>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1685559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4" name="TextBox 4"/>
          <p:cNvSpPr txBox="1"/>
          <p:nvPr/>
        </p:nvSpPr>
        <p:spPr>
          <a:xfrm>
            <a:off x="5793164" y="497305"/>
            <a:ext cx="7006473" cy="885825"/>
          </a:xfrm>
          <a:prstGeom prst="rect">
            <a:avLst/>
          </a:prstGeom>
        </p:spPr>
        <p:txBody>
          <a:bodyPr lIns="0" tIns="0" rIns="0" bIns="0" rtlCol="0" anchor="t">
            <a:spAutoFit/>
          </a:bodyPr>
          <a:lstStyle/>
          <a:p>
            <a:pPr marL="0" lvl="0" indent="0" algn="ctr">
              <a:lnSpc>
                <a:spcPts val="6959"/>
              </a:lnSpc>
              <a:spcBef>
                <a:spcPct val="0"/>
              </a:spcBef>
            </a:pPr>
            <a:r>
              <a:rPr lang="en-US" sz="5799" u="none" strike="noStrike" spc="-4">
                <a:solidFill>
                  <a:srgbClr val="000000"/>
                </a:solidFill>
                <a:latin typeface="Cambria Bold"/>
                <a:ea typeface="Cambria Bold"/>
                <a:cs typeface="Cambria Bold"/>
                <a:sym typeface="Cambria Bold"/>
              </a:rPr>
              <a:t>Objectives</a:t>
            </a:r>
          </a:p>
        </p:txBody>
      </p:sp>
      <p:sp>
        <p:nvSpPr>
          <p:cNvPr id="5" name="TextBox 5"/>
          <p:cNvSpPr txBox="1"/>
          <p:nvPr/>
        </p:nvSpPr>
        <p:spPr>
          <a:xfrm>
            <a:off x="287714" y="4645238"/>
            <a:ext cx="4492509" cy="704850"/>
          </a:xfrm>
          <a:prstGeom prst="rect">
            <a:avLst/>
          </a:prstGeom>
        </p:spPr>
        <p:txBody>
          <a:bodyPr lIns="0" tIns="0" rIns="0" bIns="0" rtlCol="0" anchor="t">
            <a:spAutoFit/>
          </a:bodyPr>
          <a:lstStyle/>
          <a:p>
            <a:pPr algn="ctr">
              <a:lnSpc>
                <a:spcPts val="5519"/>
              </a:lnSpc>
              <a:spcBef>
                <a:spcPct val="0"/>
              </a:spcBef>
            </a:pPr>
            <a:r>
              <a:rPr lang="en-US" sz="4599" spc="-3" dirty="0">
                <a:solidFill>
                  <a:srgbClr val="000000"/>
                </a:solidFill>
                <a:latin typeface="Cambria Bold"/>
                <a:ea typeface="Cambria Bold"/>
                <a:cs typeface="Cambria Bold"/>
                <a:sym typeface="Cambria Bold"/>
              </a:rPr>
              <a:t>Sub Objective</a:t>
            </a:r>
          </a:p>
        </p:txBody>
      </p:sp>
      <p:sp>
        <p:nvSpPr>
          <p:cNvPr id="6" name="TextBox 6"/>
          <p:cNvSpPr txBox="1"/>
          <p:nvPr/>
        </p:nvSpPr>
        <p:spPr>
          <a:xfrm>
            <a:off x="316289" y="2968243"/>
            <a:ext cx="16475183" cy="1538883"/>
          </a:xfrm>
          <a:prstGeom prst="rect">
            <a:avLst/>
          </a:prstGeom>
        </p:spPr>
        <p:txBody>
          <a:bodyPr lIns="0" tIns="0" rIns="0" bIns="0" rtlCol="0" anchor="t">
            <a:spAutoFit/>
          </a:bodyPr>
          <a:lstStyle/>
          <a:p>
            <a:pPr marL="546861" lvl="1" indent="-273431" algn="l">
              <a:lnSpc>
                <a:spcPts val="3039"/>
              </a:lnSpc>
              <a:buFont typeface="Arial"/>
              <a:buChar char="•"/>
            </a:pPr>
            <a:r>
              <a:rPr lang="en-US" sz="2532" spc="-1" dirty="0">
                <a:solidFill>
                  <a:srgbClr val="2A266D"/>
                </a:solidFill>
                <a:latin typeface="Cambria Bold"/>
                <a:ea typeface="Cambria Bold"/>
                <a:cs typeface="Cambria Bold"/>
                <a:sym typeface="Cambria Bold"/>
              </a:rPr>
              <a:t>Develop and implement gamified learning modules tailored for vocational education, incorporating virtual scenarios that address the specific training needs of electricians and automobile engineers. Integrate collaborative learning approaches within the game-based environment and establish a robust progress tracking system for both learners and instructors.</a:t>
            </a:r>
          </a:p>
        </p:txBody>
      </p:sp>
      <p:sp>
        <p:nvSpPr>
          <p:cNvPr id="7" name="TextBox 7"/>
          <p:cNvSpPr txBox="1"/>
          <p:nvPr/>
        </p:nvSpPr>
        <p:spPr>
          <a:xfrm>
            <a:off x="478214" y="2015743"/>
            <a:ext cx="4492509" cy="704850"/>
          </a:xfrm>
          <a:prstGeom prst="rect">
            <a:avLst/>
          </a:prstGeom>
        </p:spPr>
        <p:txBody>
          <a:bodyPr lIns="0" tIns="0" rIns="0" bIns="0" rtlCol="0" anchor="t">
            <a:spAutoFit/>
          </a:bodyPr>
          <a:lstStyle/>
          <a:p>
            <a:pPr algn="ctr">
              <a:lnSpc>
                <a:spcPts val="5519"/>
              </a:lnSpc>
              <a:spcBef>
                <a:spcPct val="0"/>
              </a:spcBef>
            </a:pPr>
            <a:r>
              <a:rPr lang="en-US" sz="4599" spc="-3">
                <a:solidFill>
                  <a:srgbClr val="000000"/>
                </a:solidFill>
                <a:latin typeface="Cambria Bold"/>
                <a:ea typeface="Cambria Bold"/>
                <a:cs typeface="Cambria Bold"/>
                <a:sym typeface="Cambria Bold"/>
              </a:rPr>
              <a:t>Main Objectives</a:t>
            </a:r>
          </a:p>
        </p:txBody>
      </p:sp>
      <p:sp>
        <p:nvSpPr>
          <p:cNvPr id="8" name="TextBox 8"/>
          <p:cNvSpPr txBox="1"/>
          <p:nvPr/>
        </p:nvSpPr>
        <p:spPr>
          <a:xfrm>
            <a:off x="421064" y="5705475"/>
            <a:ext cx="17866936" cy="2090252"/>
          </a:xfrm>
          <a:prstGeom prst="rect">
            <a:avLst/>
          </a:prstGeom>
        </p:spPr>
        <p:txBody>
          <a:bodyPr lIns="0" tIns="0" rIns="0" bIns="0" rtlCol="0" anchor="t">
            <a:spAutoFit/>
          </a:bodyPr>
          <a:lstStyle/>
          <a:p>
            <a:pPr marL="593058" lvl="1" indent="-296529" algn="l">
              <a:lnSpc>
                <a:spcPts val="3296"/>
              </a:lnSpc>
              <a:buFont typeface="Arial"/>
              <a:buChar char="•"/>
            </a:pPr>
            <a:r>
              <a:rPr lang="en-US" sz="2746" dirty="0">
                <a:solidFill>
                  <a:srgbClr val="2A266D"/>
                </a:solidFill>
                <a:latin typeface="Cambria Bold"/>
                <a:ea typeface="Cambria Bold"/>
                <a:cs typeface="Cambria Bold"/>
                <a:sym typeface="Cambria Bold"/>
              </a:rPr>
              <a:t>Identify and gamify key concepts in electrical systems and automotive mechanics.</a:t>
            </a:r>
          </a:p>
          <a:p>
            <a:pPr marL="593058" lvl="1" indent="-296529" algn="l">
              <a:lnSpc>
                <a:spcPts val="3296"/>
              </a:lnSpc>
              <a:buFont typeface="Arial"/>
              <a:buChar char="•"/>
            </a:pPr>
            <a:r>
              <a:rPr lang="en-US" sz="2746" dirty="0">
                <a:solidFill>
                  <a:srgbClr val="2A266D"/>
                </a:solidFill>
                <a:latin typeface="Cambria Bold"/>
                <a:ea typeface="Cambria Bold"/>
                <a:cs typeface="Cambria Bold"/>
                <a:sym typeface="Cambria Bold"/>
              </a:rPr>
              <a:t>Develop interactive modules with quizzes and games.</a:t>
            </a:r>
          </a:p>
          <a:p>
            <a:pPr marL="593058" lvl="1" indent="-296529" algn="l">
              <a:lnSpc>
                <a:spcPts val="3296"/>
              </a:lnSpc>
              <a:buFont typeface="Arial"/>
              <a:buChar char="•"/>
            </a:pPr>
            <a:r>
              <a:rPr lang="en-US" sz="2746" dirty="0">
                <a:solidFill>
                  <a:srgbClr val="2A266D"/>
                </a:solidFill>
                <a:latin typeface="Cambria Bold"/>
                <a:ea typeface="Cambria Bold"/>
                <a:cs typeface="Cambria Bold"/>
                <a:sym typeface="Cambria Bold"/>
              </a:rPr>
              <a:t>Create and refine realistic virtual scenarios for electricians and auto engineers.</a:t>
            </a:r>
          </a:p>
          <a:p>
            <a:pPr marL="593058" lvl="1" indent="-296529" algn="l">
              <a:lnSpc>
                <a:spcPts val="3296"/>
              </a:lnSpc>
              <a:buFont typeface="Arial"/>
              <a:buChar char="•"/>
            </a:pPr>
            <a:r>
              <a:rPr lang="en-US" sz="2746" dirty="0">
                <a:solidFill>
                  <a:srgbClr val="2A266D"/>
                </a:solidFill>
                <a:latin typeface="Cambria Bold"/>
                <a:ea typeface="Cambria Bold"/>
                <a:cs typeface="Cambria Bold"/>
                <a:sym typeface="Cambria Bold"/>
              </a:rPr>
              <a:t>Design team-based challenges and a platform for collaboration.</a:t>
            </a:r>
          </a:p>
          <a:p>
            <a:pPr marL="593058" lvl="1" indent="-296529" algn="l">
              <a:lnSpc>
                <a:spcPts val="3296"/>
              </a:lnSpc>
              <a:buFont typeface="Arial"/>
              <a:buChar char="•"/>
            </a:pPr>
            <a:r>
              <a:rPr lang="en-US" sz="2746" dirty="0">
                <a:solidFill>
                  <a:srgbClr val="2A266D"/>
                </a:solidFill>
                <a:latin typeface="Cambria Bold"/>
                <a:ea typeface="Cambria Bold"/>
                <a:cs typeface="Cambria Bold"/>
                <a:sym typeface="Cambria Bold"/>
              </a:rPr>
              <a:t>Implement a tracking system with analytics for monitoring progress and effectiveness.</a:t>
            </a:r>
          </a:p>
        </p:txBody>
      </p:sp>
      <p:sp>
        <p:nvSpPr>
          <p:cNvPr id="9" name="Freeform 9"/>
          <p:cNvSpPr/>
          <p:nvPr/>
        </p:nvSpPr>
        <p:spPr>
          <a:xfrm>
            <a:off x="638121" y="730668"/>
            <a:ext cx="871376" cy="879836"/>
          </a:xfrm>
          <a:custGeom>
            <a:avLst/>
            <a:gdLst/>
            <a:ahLst/>
            <a:cxnLst/>
            <a:rect l="l" t="t" r="r" b="b"/>
            <a:pathLst>
              <a:path w="871376" h="879836">
                <a:moveTo>
                  <a:pt x="0" y="0"/>
                </a:moveTo>
                <a:lnTo>
                  <a:pt x="871376" y="0"/>
                </a:lnTo>
                <a:lnTo>
                  <a:pt x="871376" y="879835"/>
                </a:lnTo>
                <a:lnTo>
                  <a:pt x="0" y="879835"/>
                </a:lnTo>
                <a:lnTo>
                  <a:pt x="0" y="0"/>
                </a:lnTo>
                <a:close/>
              </a:path>
            </a:pathLst>
          </a:custGeom>
          <a:blipFill>
            <a:blip r:embed="rId3"/>
            <a:stretch>
              <a:fillRect/>
            </a:stretch>
          </a:blipFill>
        </p:spPr>
      </p:sp>
      <p:sp>
        <p:nvSpPr>
          <p:cNvPr id="10" name="Freeform 10"/>
          <p:cNvSpPr/>
          <p:nvPr/>
        </p:nvSpPr>
        <p:spPr>
          <a:xfrm>
            <a:off x="283941" y="407523"/>
            <a:ext cx="1602009" cy="1526124"/>
          </a:xfrm>
          <a:custGeom>
            <a:avLst/>
            <a:gdLst/>
            <a:ahLst/>
            <a:cxnLst/>
            <a:rect l="l" t="t" r="r" b="b"/>
            <a:pathLst>
              <a:path w="1602009" h="1526124">
                <a:moveTo>
                  <a:pt x="0" y="0"/>
                </a:moveTo>
                <a:lnTo>
                  <a:pt x="1602009" y="0"/>
                </a:lnTo>
                <a:lnTo>
                  <a:pt x="1602009" y="1526125"/>
                </a:lnTo>
                <a:lnTo>
                  <a:pt x="0" y="1526125"/>
                </a:lnTo>
                <a:lnTo>
                  <a:pt x="0" y="0"/>
                </a:lnTo>
                <a:close/>
              </a:path>
            </a:pathLst>
          </a:custGeom>
          <a:blipFill>
            <a:blip r:embed="rId4"/>
            <a:stretch>
              <a:fillRect/>
            </a:stretch>
          </a:blipFill>
        </p:spPr>
      </p:sp>
      <p:sp>
        <p:nvSpPr>
          <p:cNvPr id="11" name="Freeform 11"/>
          <p:cNvSpPr/>
          <p:nvPr/>
        </p:nvSpPr>
        <p:spPr>
          <a:xfrm>
            <a:off x="1829704" y="506523"/>
            <a:ext cx="559448" cy="600383"/>
          </a:xfrm>
          <a:custGeom>
            <a:avLst/>
            <a:gdLst/>
            <a:ahLst/>
            <a:cxnLst/>
            <a:rect l="l" t="t" r="r" b="b"/>
            <a:pathLst>
              <a:path w="559448" h="600383">
                <a:moveTo>
                  <a:pt x="0" y="0"/>
                </a:moveTo>
                <a:lnTo>
                  <a:pt x="559448" y="0"/>
                </a:lnTo>
                <a:lnTo>
                  <a:pt x="559448" y="600382"/>
                </a:lnTo>
                <a:lnTo>
                  <a:pt x="0" y="600382"/>
                </a:lnTo>
                <a:lnTo>
                  <a:pt x="0" y="0"/>
                </a:lnTo>
                <a:close/>
              </a:path>
            </a:pathLst>
          </a:custGeom>
          <a:blipFill>
            <a:blip r:embed="rId5"/>
            <a:stretch>
              <a:fillRect/>
            </a:stretch>
          </a:blipFill>
        </p:spPr>
      </p:sp>
      <p:sp>
        <p:nvSpPr>
          <p:cNvPr id="12" name="Freeform 12"/>
          <p:cNvSpPr/>
          <p:nvPr/>
        </p:nvSpPr>
        <p:spPr>
          <a:xfrm>
            <a:off x="397723" y="1933648"/>
            <a:ext cx="480797" cy="412284"/>
          </a:xfrm>
          <a:custGeom>
            <a:avLst/>
            <a:gdLst/>
            <a:ahLst/>
            <a:cxnLst/>
            <a:rect l="l" t="t" r="r" b="b"/>
            <a:pathLst>
              <a:path w="480797" h="412284">
                <a:moveTo>
                  <a:pt x="0" y="0"/>
                </a:moveTo>
                <a:lnTo>
                  <a:pt x="480796" y="0"/>
                </a:lnTo>
                <a:lnTo>
                  <a:pt x="480796" y="412283"/>
                </a:lnTo>
                <a:lnTo>
                  <a:pt x="0" y="412283"/>
                </a:lnTo>
                <a:lnTo>
                  <a:pt x="0" y="0"/>
                </a:lnTo>
                <a:close/>
              </a:path>
            </a:pathLst>
          </a:custGeom>
          <a:blipFill>
            <a:blip r:embed="rId4"/>
            <a:stretch>
              <a:fillRect b="-11093"/>
            </a:stretch>
          </a:blipFill>
        </p:spPr>
      </p:sp>
      <p:sp>
        <p:nvSpPr>
          <p:cNvPr id="13" name="TextBox 8">
            <a:extLst>
              <a:ext uri="{FF2B5EF4-FFF2-40B4-BE49-F238E27FC236}">
                <a16:creationId xmlns:a16="http://schemas.microsoft.com/office/drawing/2014/main" id="{83ECFD03-9F90-1C9E-5D6D-033A03D21BDC}"/>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814292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0" y="0"/>
            <a:ext cx="18288000" cy="1470861"/>
          </a:xfrm>
          <a:prstGeom prst="rect">
            <a:avLst/>
          </a:prstGeom>
          <a:solidFill>
            <a:srgbClr val="B3BECD"/>
          </a:solidFill>
        </p:spPr>
        <p:txBody>
          <a:bodyPr/>
          <a:lstStyle/>
          <a:p>
            <a:endParaRPr/>
          </a:p>
        </p:txBody>
      </p:sp>
      <p:sp>
        <p:nvSpPr>
          <p:cNvPr id="3" name="TextBox 3"/>
          <p:cNvSpPr txBox="1"/>
          <p:nvPr/>
        </p:nvSpPr>
        <p:spPr>
          <a:xfrm>
            <a:off x="293454" y="1848542"/>
            <a:ext cx="16546746" cy="6322244"/>
          </a:xfrm>
          <a:prstGeom prst="rect">
            <a:avLst/>
          </a:prstGeom>
        </p:spPr>
        <p:txBody>
          <a:bodyPr wrap="square" lIns="0" tIns="0" rIns="0" bIns="0" rtlCol="0" anchor="t">
            <a:spAutoFit/>
          </a:bodyPr>
          <a:lstStyle/>
          <a:p>
            <a:pPr marL="263315" lvl="1" algn="just">
              <a:lnSpc>
                <a:spcPts val="2927"/>
              </a:lnSpc>
            </a:pPr>
            <a:r>
              <a:rPr lang="en-US" sz="2800" dirty="0">
                <a:solidFill>
                  <a:srgbClr val="000000"/>
                </a:solidFill>
                <a:latin typeface="Cambria"/>
                <a:ea typeface="Cambria"/>
                <a:cs typeface="Cambria"/>
                <a:sym typeface="Cambria"/>
              </a:rPr>
              <a:t>1. Design Phase:</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Conduct a needs analysis to identify the key learning outcomes for electricians and automobile engineers.</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Collaborate with subject matter experts to ensure the accuracy and relevance of the content.</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Design the game elements (avatars, points, badges, leaderboards) and interactive modules.</a:t>
            </a:r>
          </a:p>
          <a:p>
            <a:pPr marL="263315" lvl="1" algn="just">
              <a:lnSpc>
                <a:spcPts val="2927"/>
              </a:lnSpc>
            </a:pPr>
            <a:r>
              <a:rPr lang="en-US" sz="2800" dirty="0">
                <a:solidFill>
                  <a:srgbClr val="000000"/>
                </a:solidFill>
                <a:latin typeface="Cambria"/>
                <a:ea typeface="Cambria"/>
                <a:cs typeface="Cambria"/>
                <a:sym typeface="Cambria"/>
              </a:rPr>
              <a:t>2. Development Phase:</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Develop the gamified learning modules using educational technology platforms.</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Create virtual scenarios using simulation software.</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Develop collaborative learning activities and integrate them into the platform.</a:t>
            </a:r>
          </a:p>
          <a:p>
            <a:pPr marL="263315" lvl="1" algn="just">
              <a:lnSpc>
                <a:spcPts val="2927"/>
              </a:lnSpc>
            </a:pPr>
            <a:r>
              <a:rPr lang="en-US" sz="2800" dirty="0">
                <a:solidFill>
                  <a:srgbClr val="000000"/>
                </a:solidFill>
                <a:latin typeface="Cambria"/>
                <a:ea typeface="Cambria"/>
                <a:cs typeface="Cambria"/>
                <a:sym typeface="Cambria"/>
              </a:rPr>
              <a:t>3. Implementation Phase:</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Pilot the gamified learning modules with a small group of vocational students.</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Gather feedback and make necessary adjustments.</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Roll out the modules to a larger audience.</a:t>
            </a:r>
          </a:p>
          <a:p>
            <a:pPr marL="263315" lvl="1" algn="just">
              <a:lnSpc>
                <a:spcPts val="2927"/>
              </a:lnSpc>
            </a:pPr>
            <a:r>
              <a:rPr lang="en-US" sz="2800" dirty="0">
                <a:solidFill>
                  <a:srgbClr val="000000"/>
                </a:solidFill>
                <a:latin typeface="Cambria"/>
                <a:ea typeface="Cambria"/>
                <a:cs typeface="Cambria"/>
                <a:sym typeface="Cambria"/>
              </a:rPr>
              <a:t>4. Evaluation Phase:</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Use progress tracking methods to monitor learner engagement and performance.</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Conduct surveys and interviews to gather qualitative data on learner experiences.</a:t>
            </a:r>
          </a:p>
          <a:p>
            <a:pPr marL="720515" lvl="1" indent="-457200" algn="just">
              <a:lnSpc>
                <a:spcPts val="2927"/>
              </a:lnSpc>
              <a:buFont typeface="Arial" panose="020B0604020202020204" pitchFamily="34" charset="0"/>
              <a:buChar char="•"/>
            </a:pPr>
            <a:r>
              <a:rPr lang="en-US" sz="2800" dirty="0">
                <a:solidFill>
                  <a:srgbClr val="000000"/>
                </a:solidFill>
                <a:latin typeface="Cambria"/>
                <a:ea typeface="Cambria"/>
                <a:cs typeface="Cambria"/>
                <a:sym typeface="Cambria"/>
              </a:rPr>
              <a:t>Analyze the data to assess the effectiveness of the gamified learning approach.</a:t>
            </a:r>
          </a:p>
        </p:txBody>
      </p:sp>
      <p:sp>
        <p:nvSpPr>
          <p:cNvPr id="4" name="Freeform 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rcRect/>
            <a:stretch>
              <a:fillRect t="-929972" r="-257299"/>
            </a:stretch>
          </a:blipFill>
        </p:spPr>
        <p:txBody>
          <a:bodyPr/>
          <a:lstStyle/>
          <a:p>
            <a:endParaRPr/>
          </a:p>
        </p:txBody>
      </p:sp>
      <p:sp>
        <p:nvSpPr>
          <p:cNvPr id="6" name="TextBox 6"/>
          <p:cNvSpPr txBox="1"/>
          <p:nvPr/>
        </p:nvSpPr>
        <p:spPr>
          <a:xfrm>
            <a:off x="3799161" y="276225"/>
            <a:ext cx="11320365" cy="752475"/>
          </a:xfrm>
          <a:prstGeom prst="rect">
            <a:avLst/>
          </a:prstGeom>
        </p:spPr>
        <p:txBody>
          <a:bodyPr lIns="0" tIns="0" rIns="0" bIns="0" rtlCol="0" anchor="t">
            <a:spAutoFit/>
          </a:bodyPr>
          <a:lstStyle/>
          <a:p>
            <a:pPr algn="ctr">
              <a:lnSpc>
                <a:spcPts val="5999"/>
              </a:lnSpc>
              <a:spcBef>
                <a:spcPct val="0"/>
              </a:spcBef>
            </a:pPr>
            <a:r>
              <a:rPr lang="en-US" sz="4999" spc="-3">
                <a:solidFill>
                  <a:srgbClr val="000000"/>
                </a:solidFill>
                <a:latin typeface="Cambria Bold"/>
                <a:ea typeface="Cambria Bold"/>
                <a:cs typeface="Cambria Bold"/>
                <a:sym typeface="Cambria Bold"/>
              </a:rPr>
              <a:t>Methodology</a:t>
            </a:r>
          </a:p>
        </p:txBody>
      </p:sp>
      <p:sp>
        <p:nvSpPr>
          <p:cNvPr id="11" name="TextBox 8">
            <a:extLst>
              <a:ext uri="{FF2B5EF4-FFF2-40B4-BE49-F238E27FC236}">
                <a16:creationId xmlns:a16="http://schemas.microsoft.com/office/drawing/2014/main" id="{E8A60054-E014-C3FD-8955-05EF9B88295A}"/>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280093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4" name="TextBox 4"/>
          <p:cNvSpPr txBox="1"/>
          <p:nvPr/>
        </p:nvSpPr>
        <p:spPr>
          <a:xfrm>
            <a:off x="4279415" y="570748"/>
            <a:ext cx="9729171" cy="895350"/>
          </a:xfrm>
          <a:prstGeom prst="rect">
            <a:avLst/>
          </a:prstGeom>
        </p:spPr>
        <p:txBody>
          <a:bodyPr lIns="0" tIns="0" rIns="0" bIns="0" rtlCol="0" anchor="t">
            <a:spAutoFit/>
          </a:bodyPr>
          <a:lstStyle/>
          <a:p>
            <a:pPr algn="just">
              <a:lnSpc>
                <a:spcPts val="7079"/>
              </a:lnSpc>
              <a:spcBef>
                <a:spcPct val="0"/>
              </a:spcBef>
            </a:pPr>
            <a:r>
              <a:rPr lang="en-US" sz="5899" spc="-4">
                <a:solidFill>
                  <a:srgbClr val="000000"/>
                </a:solidFill>
                <a:latin typeface="Cambria Bold"/>
                <a:ea typeface="Cambria Bold"/>
                <a:cs typeface="Cambria Bold"/>
                <a:sym typeface="Cambria Bold"/>
              </a:rPr>
              <a:t>Project Requirements</a:t>
            </a:r>
          </a:p>
        </p:txBody>
      </p:sp>
      <p:sp>
        <p:nvSpPr>
          <p:cNvPr id="5" name="TextBox 5"/>
          <p:cNvSpPr txBox="1"/>
          <p:nvPr/>
        </p:nvSpPr>
        <p:spPr>
          <a:xfrm>
            <a:off x="453315" y="2419218"/>
            <a:ext cx="4842027" cy="1228725"/>
          </a:xfrm>
          <a:prstGeom prst="rect">
            <a:avLst/>
          </a:prstGeom>
        </p:spPr>
        <p:txBody>
          <a:bodyPr lIns="0" tIns="0" rIns="0" bIns="0" rtlCol="0" anchor="t">
            <a:spAutoFit/>
          </a:bodyPr>
          <a:lstStyle/>
          <a:p>
            <a:pPr algn="ctr">
              <a:lnSpc>
                <a:spcPts val="4800"/>
              </a:lnSpc>
              <a:spcBef>
                <a:spcPct val="0"/>
              </a:spcBef>
            </a:pPr>
            <a:r>
              <a:rPr lang="en-US" sz="4000" spc="-2">
                <a:solidFill>
                  <a:srgbClr val="000000"/>
                </a:solidFill>
                <a:latin typeface="Cambria Bold"/>
                <a:ea typeface="Cambria Bold"/>
                <a:cs typeface="Cambria Bold"/>
                <a:sym typeface="Cambria Bold"/>
              </a:rPr>
              <a:t>Functional requirements</a:t>
            </a:r>
          </a:p>
        </p:txBody>
      </p:sp>
      <p:sp>
        <p:nvSpPr>
          <p:cNvPr id="6" name="AutoShape 6"/>
          <p:cNvSpPr/>
          <p:nvPr/>
        </p:nvSpPr>
        <p:spPr>
          <a:xfrm>
            <a:off x="8616347" y="2428743"/>
            <a:ext cx="0" cy="6829557"/>
          </a:xfrm>
          <a:prstGeom prst="line">
            <a:avLst/>
          </a:prstGeom>
          <a:ln w="66675" cap="flat">
            <a:solidFill>
              <a:srgbClr val="808FA4"/>
            </a:solidFill>
            <a:prstDash val="solid"/>
            <a:headEnd type="none" w="sm" len="sm"/>
            <a:tailEnd type="none" w="sm" len="sm"/>
          </a:ln>
        </p:spPr>
      </p:sp>
      <p:sp>
        <p:nvSpPr>
          <p:cNvPr id="7" name="TextBox 7"/>
          <p:cNvSpPr txBox="1"/>
          <p:nvPr/>
        </p:nvSpPr>
        <p:spPr>
          <a:xfrm>
            <a:off x="10081513" y="2419218"/>
            <a:ext cx="4842027" cy="1228725"/>
          </a:xfrm>
          <a:prstGeom prst="rect">
            <a:avLst/>
          </a:prstGeom>
        </p:spPr>
        <p:txBody>
          <a:bodyPr lIns="0" tIns="0" rIns="0" bIns="0" rtlCol="0" anchor="t">
            <a:spAutoFit/>
          </a:bodyPr>
          <a:lstStyle/>
          <a:p>
            <a:pPr algn="ctr">
              <a:lnSpc>
                <a:spcPts val="4800"/>
              </a:lnSpc>
              <a:spcBef>
                <a:spcPct val="0"/>
              </a:spcBef>
            </a:pPr>
            <a:r>
              <a:rPr lang="en-US" sz="4000" spc="-2">
                <a:solidFill>
                  <a:srgbClr val="000000"/>
                </a:solidFill>
                <a:latin typeface="Cambria Bold"/>
                <a:ea typeface="Cambria Bold"/>
                <a:cs typeface="Cambria Bold"/>
                <a:sym typeface="Cambria Bold"/>
              </a:rPr>
              <a:t>Non-functional requirements</a:t>
            </a:r>
          </a:p>
        </p:txBody>
      </p:sp>
      <p:sp>
        <p:nvSpPr>
          <p:cNvPr id="8" name="TextBox 8"/>
          <p:cNvSpPr txBox="1"/>
          <p:nvPr/>
        </p:nvSpPr>
        <p:spPr>
          <a:xfrm>
            <a:off x="453315" y="4110289"/>
            <a:ext cx="7908870" cy="3359638"/>
          </a:xfrm>
          <a:prstGeom prst="rect">
            <a:avLst/>
          </a:prstGeom>
        </p:spPr>
        <p:txBody>
          <a:bodyPr lIns="0" tIns="0" rIns="0" bIns="0" rtlCol="0" anchor="t">
            <a:spAutoFit/>
          </a:bodyPr>
          <a:lstStyle/>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Provide gamified modules with quizzes and puzzles for electrical and automotive skills.</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Enable realistic virtual scenarios simulating industry challenges.</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Support team-based challenges and learner communication.</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Track progress, offer real-time feedback, and generate performance reports.</a:t>
            </a:r>
          </a:p>
        </p:txBody>
      </p:sp>
      <p:sp>
        <p:nvSpPr>
          <p:cNvPr id="9" name="TextBox 9"/>
          <p:cNvSpPr txBox="1"/>
          <p:nvPr/>
        </p:nvSpPr>
        <p:spPr>
          <a:xfrm>
            <a:off x="9350430" y="4110289"/>
            <a:ext cx="7908870" cy="3359638"/>
          </a:xfrm>
          <a:prstGeom prst="rect">
            <a:avLst/>
          </a:prstGeom>
        </p:spPr>
        <p:txBody>
          <a:bodyPr lIns="0" tIns="0" rIns="0" bIns="0" rtlCol="0" anchor="t">
            <a:spAutoFit/>
          </a:bodyPr>
          <a:lstStyle/>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Scalability</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Usability  </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Performance  </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Security </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Reliability </a:t>
            </a:r>
          </a:p>
          <a:p>
            <a:pPr marL="591761" lvl="1" indent="-295881" algn="l">
              <a:lnSpc>
                <a:spcPts val="3289"/>
              </a:lnSpc>
              <a:buFont typeface="Arial"/>
              <a:buChar char="•"/>
            </a:pPr>
            <a:r>
              <a:rPr lang="en-US" sz="2740" dirty="0">
                <a:solidFill>
                  <a:srgbClr val="2A266D"/>
                </a:solidFill>
                <a:latin typeface="Cambria Bold"/>
                <a:ea typeface="Cambria Bold"/>
                <a:cs typeface="Cambria Bold"/>
                <a:sym typeface="Cambria Bold"/>
              </a:rPr>
              <a:t>Compatibility</a:t>
            </a:r>
          </a:p>
          <a:p>
            <a:pPr marL="591761" lvl="1" indent="-295881" algn="l">
              <a:lnSpc>
                <a:spcPts val="3289"/>
              </a:lnSpc>
              <a:buFont typeface="Arial"/>
              <a:buChar char="•"/>
            </a:pPr>
            <a:endParaRPr lang="en-US" sz="2740" dirty="0">
              <a:solidFill>
                <a:srgbClr val="2A266D"/>
              </a:solidFill>
              <a:latin typeface="Cambria Bold"/>
              <a:ea typeface="Cambria Bold"/>
              <a:cs typeface="Cambria Bold"/>
              <a:sym typeface="Cambria Bold"/>
            </a:endParaRPr>
          </a:p>
          <a:p>
            <a:pPr marL="591761" lvl="1" indent="-295881" algn="l">
              <a:lnSpc>
                <a:spcPts val="3289"/>
              </a:lnSpc>
              <a:buFont typeface="Arial"/>
              <a:buChar char="•"/>
            </a:pPr>
            <a:endParaRPr lang="en-US" sz="2740" spc="-1" dirty="0">
              <a:solidFill>
                <a:srgbClr val="2A266D"/>
              </a:solidFill>
              <a:latin typeface="Cambria Bold"/>
              <a:ea typeface="Cambria Bold"/>
              <a:cs typeface="Cambria Bold"/>
              <a:sym typeface="Cambria Bold"/>
            </a:endParaRPr>
          </a:p>
        </p:txBody>
      </p:sp>
      <p:sp>
        <p:nvSpPr>
          <p:cNvPr id="10" name="TextBox 8">
            <a:extLst>
              <a:ext uri="{FF2B5EF4-FFF2-40B4-BE49-F238E27FC236}">
                <a16:creationId xmlns:a16="http://schemas.microsoft.com/office/drawing/2014/main" id="{3CAD2592-C7CC-4307-6988-DC07C869F435}"/>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4189859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0" y="0"/>
            <a:ext cx="18288000" cy="1470861"/>
          </a:xfrm>
          <a:prstGeom prst="rect">
            <a:avLst/>
          </a:prstGeom>
          <a:solidFill>
            <a:srgbClr val="B3BECD"/>
          </a:solidFill>
        </p:spPr>
        <p:txBody>
          <a:bodyPr/>
          <a:lstStyle/>
          <a:p>
            <a:endParaRPr/>
          </a:p>
        </p:txBody>
      </p:sp>
      <p:sp>
        <p:nvSpPr>
          <p:cNvPr id="3" name="TextBox 3"/>
          <p:cNvSpPr txBox="1"/>
          <p:nvPr/>
        </p:nvSpPr>
        <p:spPr>
          <a:xfrm>
            <a:off x="293454" y="1848542"/>
            <a:ext cx="16546746" cy="6334298"/>
          </a:xfrm>
          <a:prstGeom prst="rect">
            <a:avLst/>
          </a:prstGeom>
        </p:spPr>
        <p:txBody>
          <a:bodyPr wrap="square" lIns="0" tIns="0" rIns="0" bIns="0" rtlCol="0" anchor="t">
            <a:spAutoFit/>
          </a:bodyPr>
          <a:lstStyle/>
          <a:p>
            <a:pPr marL="720515" lvl="1" indent="-457200" algn="just">
              <a:lnSpc>
                <a:spcPts val="2927"/>
              </a:lnSpc>
              <a:buFont typeface="Arial" panose="020B0604020202020204" pitchFamily="34" charset="0"/>
              <a:buChar char="•"/>
            </a:pPr>
            <a:r>
              <a:rPr lang="en-US" sz="3600" dirty="0">
                <a:solidFill>
                  <a:srgbClr val="000000"/>
                </a:solidFill>
                <a:latin typeface="Cambria"/>
                <a:ea typeface="Cambria"/>
                <a:cs typeface="Cambria"/>
                <a:sym typeface="Cambria"/>
              </a:rPr>
              <a:t>Market Research: Target vocational schools and industries needing electrician and automotive training tools.</a:t>
            </a:r>
          </a:p>
          <a:p>
            <a:pPr marL="263315" lvl="1" algn="just">
              <a:lnSpc>
                <a:spcPts val="2927"/>
              </a:lnSpc>
            </a:pPr>
            <a:endParaRPr lang="en-US" sz="3600" dirty="0">
              <a:solidFill>
                <a:srgbClr val="000000"/>
              </a:solidFill>
              <a:latin typeface="Cambria"/>
              <a:ea typeface="Cambria"/>
              <a:cs typeface="Cambria"/>
              <a:sym typeface="Cambria"/>
            </a:endParaRPr>
          </a:p>
          <a:p>
            <a:pPr marL="720515" lvl="1" indent="-457200" algn="just">
              <a:lnSpc>
                <a:spcPts val="2927"/>
              </a:lnSpc>
              <a:buFont typeface="Arial" panose="020B0604020202020204" pitchFamily="34" charset="0"/>
              <a:buChar char="•"/>
            </a:pPr>
            <a:r>
              <a:rPr lang="en-US" sz="3600" dirty="0">
                <a:solidFill>
                  <a:srgbClr val="000000"/>
                </a:solidFill>
                <a:latin typeface="Cambria"/>
                <a:ea typeface="Cambria"/>
                <a:cs typeface="Cambria"/>
                <a:sym typeface="Cambria"/>
              </a:rPr>
              <a:t>Product Development: Build and offer customizable gamified learning modules and virtual scenarios.</a:t>
            </a:r>
          </a:p>
          <a:p>
            <a:pPr marL="263315" lvl="1" algn="just">
              <a:lnSpc>
                <a:spcPts val="2927"/>
              </a:lnSpc>
            </a:pPr>
            <a:endParaRPr lang="en-US" sz="3600" dirty="0">
              <a:solidFill>
                <a:srgbClr val="000000"/>
              </a:solidFill>
              <a:latin typeface="Cambria"/>
              <a:ea typeface="Cambria"/>
              <a:cs typeface="Cambria"/>
              <a:sym typeface="Cambria"/>
            </a:endParaRPr>
          </a:p>
          <a:p>
            <a:pPr marL="720515" lvl="1" indent="-457200" algn="just">
              <a:lnSpc>
                <a:spcPts val="2927"/>
              </a:lnSpc>
              <a:buFont typeface="Arial" panose="020B0604020202020204" pitchFamily="34" charset="0"/>
              <a:buChar char="•"/>
            </a:pPr>
            <a:r>
              <a:rPr lang="en-US" sz="3600" dirty="0">
                <a:solidFill>
                  <a:srgbClr val="000000"/>
                </a:solidFill>
                <a:latin typeface="Cambria"/>
                <a:ea typeface="Cambria"/>
                <a:cs typeface="Cambria"/>
                <a:sym typeface="Cambria"/>
              </a:rPr>
              <a:t>Partnerships: Collaborate with educational institutions for pilot testing and industry endorsements.</a:t>
            </a:r>
          </a:p>
          <a:p>
            <a:pPr marL="720515" lvl="1" indent="-457200" algn="just">
              <a:lnSpc>
                <a:spcPts val="2927"/>
              </a:lnSpc>
              <a:buFont typeface="Arial" panose="020B0604020202020204" pitchFamily="34" charset="0"/>
              <a:buChar char="•"/>
            </a:pPr>
            <a:endParaRPr lang="en-US" sz="3600" dirty="0">
              <a:solidFill>
                <a:srgbClr val="000000"/>
              </a:solidFill>
              <a:latin typeface="Cambria"/>
              <a:ea typeface="Cambria"/>
              <a:cs typeface="Cambria"/>
              <a:sym typeface="Cambria"/>
            </a:endParaRPr>
          </a:p>
          <a:p>
            <a:pPr marL="720515" lvl="1" indent="-457200" algn="just">
              <a:lnSpc>
                <a:spcPts val="2927"/>
              </a:lnSpc>
              <a:buFont typeface="Arial" panose="020B0604020202020204" pitchFamily="34" charset="0"/>
              <a:buChar char="•"/>
            </a:pPr>
            <a:r>
              <a:rPr lang="en-US" sz="3600" dirty="0">
                <a:solidFill>
                  <a:srgbClr val="000000"/>
                </a:solidFill>
                <a:latin typeface="Cambria"/>
                <a:ea typeface="Cambria"/>
                <a:cs typeface="Cambria"/>
                <a:sym typeface="Cambria"/>
              </a:rPr>
              <a:t>Marketing &amp; Sales: Use demonstrations, freemium models, and targeted advertising to reach potential clients.</a:t>
            </a:r>
          </a:p>
          <a:p>
            <a:pPr marL="720515" lvl="1" indent="-457200" algn="just">
              <a:lnSpc>
                <a:spcPts val="2927"/>
              </a:lnSpc>
              <a:buFont typeface="Arial" panose="020B0604020202020204" pitchFamily="34" charset="0"/>
              <a:buChar char="•"/>
            </a:pPr>
            <a:endParaRPr lang="en-US" sz="3600" dirty="0">
              <a:solidFill>
                <a:srgbClr val="000000"/>
              </a:solidFill>
              <a:latin typeface="Cambria"/>
              <a:ea typeface="Cambria"/>
              <a:cs typeface="Cambria"/>
              <a:sym typeface="Cambria"/>
            </a:endParaRPr>
          </a:p>
          <a:p>
            <a:pPr marL="720515" lvl="1" indent="-457200" algn="just">
              <a:lnSpc>
                <a:spcPts val="2927"/>
              </a:lnSpc>
              <a:buFont typeface="Arial" panose="020B0604020202020204" pitchFamily="34" charset="0"/>
              <a:buChar char="•"/>
            </a:pPr>
            <a:r>
              <a:rPr lang="en-US" sz="3600" dirty="0">
                <a:solidFill>
                  <a:srgbClr val="000000"/>
                </a:solidFill>
                <a:latin typeface="Cambria"/>
                <a:ea typeface="Cambria"/>
                <a:cs typeface="Cambria"/>
                <a:sym typeface="Cambria"/>
              </a:rPr>
              <a:t>Support &amp; Expansion: Provide training and ongoing support, collect feedback, and expand into other vocational fields.</a:t>
            </a:r>
          </a:p>
          <a:p>
            <a:pPr marL="720515" lvl="1" indent="-457200" algn="just">
              <a:lnSpc>
                <a:spcPts val="2927"/>
              </a:lnSpc>
              <a:buFont typeface="Arial" panose="020B0604020202020204" pitchFamily="34" charset="0"/>
              <a:buChar char="•"/>
            </a:pPr>
            <a:endParaRPr lang="en-US" sz="3600" dirty="0">
              <a:solidFill>
                <a:srgbClr val="000000"/>
              </a:solidFill>
              <a:latin typeface="Cambria"/>
              <a:ea typeface="Cambria"/>
              <a:cs typeface="Cambria"/>
              <a:sym typeface="Cambria"/>
            </a:endParaRPr>
          </a:p>
          <a:p>
            <a:pPr marL="720515" lvl="1" indent="-457200" algn="just">
              <a:lnSpc>
                <a:spcPts val="2927"/>
              </a:lnSpc>
              <a:buFont typeface="Arial" panose="020B0604020202020204" pitchFamily="34" charset="0"/>
              <a:buChar char="•"/>
            </a:pPr>
            <a:r>
              <a:rPr lang="en-US" sz="3600" dirty="0">
                <a:solidFill>
                  <a:srgbClr val="000000"/>
                </a:solidFill>
                <a:latin typeface="Cambria"/>
                <a:ea typeface="Cambria"/>
                <a:cs typeface="Cambria"/>
                <a:sym typeface="Cambria"/>
              </a:rPr>
              <a:t>Revenue Model: Implement subscription-based pricing and offer certification programs for added value.</a:t>
            </a:r>
          </a:p>
        </p:txBody>
      </p:sp>
      <p:sp>
        <p:nvSpPr>
          <p:cNvPr id="4" name="Freeform 4"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rcRect/>
            <a:stretch>
              <a:fillRect t="-929972" r="-257299"/>
            </a:stretch>
          </a:blipFill>
        </p:spPr>
        <p:txBody>
          <a:bodyPr/>
          <a:lstStyle/>
          <a:p>
            <a:endParaRPr/>
          </a:p>
        </p:txBody>
      </p:sp>
      <p:sp>
        <p:nvSpPr>
          <p:cNvPr id="6" name="TextBox 6"/>
          <p:cNvSpPr txBox="1"/>
          <p:nvPr/>
        </p:nvSpPr>
        <p:spPr>
          <a:xfrm>
            <a:off x="3799161" y="276225"/>
            <a:ext cx="11320365" cy="769441"/>
          </a:xfrm>
          <a:prstGeom prst="rect">
            <a:avLst/>
          </a:prstGeom>
        </p:spPr>
        <p:txBody>
          <a:bodyPr lIns="0" tIns="0" rIns="0" bIns="0" rtlCol="0" anchor="t">
            <a:spAutoFit/>
          </a:bodyPr>
          <a:lstStyle/>
          <a:p>
            <a:pPr algn="ctr">
              <a:lnSpc>
                <a:spcPts val="5999"/>
              </a:lnSpc>
              <a:spcBef>
                <a:spcPct val="0"/>
              </a:spcBef>
            </a:pPr>
            <a:r>
              <a:rPr lang="en-US" sz="5400" spc="-4" dirty="0">
                <a:solidFill>
                  <a:srgbClr val="000000"/>
                </a:solidFill>
                <a:latin typeface="Cambria Bold"/>
                <a:ea typeface="Cambria Bold"/>
                <a:cs typeface="Cambria Bold"/>
                <a:sym typeface="Cambria Bold"/>
              </a:rPr>
              <a:t>Commercialization</a:t>
            </a:r>
            <a:endParaRPr lang="en-US" sz="4999" spc="-3" dirty="0">
              <a:solidFill>
                <a:srgbClr val="000000"/>
              </a:solidFill>
              <a:latin typeface="Cambria Bold"/>
              <a:ea typeface="Cambria Bold"/>
              <a:cs typeface="Cambria Bold"/>
              <a:sym typeface="Cambria Bold"/>
            </a:endParaRPr>
          </a:p>
        </p:txBody>
      </p:sp>
      <p:sp>
        <p:nvSpPr>
          <p:cNvPr id="11" name="TextBox 8">
            <a:extLst>
              <a:ext uri="{FF2B5EF4-FFF2-40B4-BE49-F238E27FC236}">
                <a16:creationId xmlns:a16="http://schemas.microsoft.com/office/drawing/2014/main" id="{E8A60054-E014-C3FD-8955-05EF9B88295A}"/>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1859258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noEditPoints="1"/>
          </p:cNvSpPr>
          <p:nvPr>
            <p:ph type="title"/>
          </p:nvPr>
        </p:nvSpPr>
        <p:spPr/>
        <p:txBody>
          <a:bodyPr/>
          <a:lstStyle/>
          <a:p>
            <a:endParaRPr/>
          </a:p>
        </p:txBody>
      </p:sp>
      <p:sp>
        <p:nvSpPr>
          <p:cNvPr id="2" name="AutoShape 2"/>
          <p:cNvSpPr/>
          <p:nvPr/>
        </p:nvSpPr>
        <p:spPr>
          <a:xfrm>
            <a:off x="0" y="-4762"/>
            <a:ext cx="18288000" cy="1470861"/>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4968152" y="282993"/>
            <a:ext cx="9024507"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Tools and Technologies</a:t>
            </a:r>
          </a:p>
        </p:txBody>
      </p:sp>
      <p:sp>
        <p:nvSpPr>
          <p:cNvPr id="11" name="TextBox 10"/>
          <p:cNvSpPr txBox="1"/>
          <p:nvPr/>
        </p:nvSpPr>
        <p:spPr>
          <a:xfrm>
            <a:off x="1447800" y="2271920"/>
            <a:ext cx="11353801" cy="4708981"/>
          </a:xfrm>
          <a:prstGeom prst="rect">
            <a:avLst/>
          </a:prstGeom>
          <a:noFill/>
        </p:spPr>
        <p:txBody>
          <a:bodyPr wrap="square" rtlCol="0">
            <a:spAutoFit/>
          </a:bodyPr>
          <a:lstStyle/>
          <a:p>
            <a:pPr marL="342900" indent="-342900">
              <a:buFont typeface="Arial" pitchFamily="34" charset="0"/>
              <a:buChar char="•"/>
            </a:pPr>
            <a:r>
              <a:rPr lang="en-GB" sz="5000" b="1" dirty="0">
                <a:latin typeface="Times New Roman" panose="02020603050405020304" pitchFamily="18" charset="0"/>
                <a:ea typeface="Times New Roman" panose="02020603050405020304" pitchFamily="18" charset="0"/>
                <a:cs typeface="Times New Roman" panose="02020603050405020304" pitchFamily="18" charset="0"/>
              </a:rPr>
              <a:t>C#</a:t>
            </a:r>
          </a:p>
          <a:p>
            <a:pPr marL="342900" indent="-342900">
              <a:buFont typeface="Arial" pitchFamily="34" charset="0"/>
              <a:buChar char="•"/>
            </a:pPr>
            <a:r>
              <a:rPr lang="en-GB" sz="5000" b="1" dirty="0">
                <a:latin typeface="Times New Roman" panose="02020603050405020304" pitchFamily="18" charset="0"/>
                <a:ea typeface="Times New Roman" panose="02020603050405020304" pitchFamily="18" charset="0"/>
                <a:cs typeface="Times New Roman" panose="02020603050405020304" pitchFamily="18" charset="0"/>
              </a:rPr>
              <a:t>Python</a:t>
            </a:r>
          </a:p>
          <a:p>
            <a:pPr marL="342900" indent="-342900">
              <a:buFont typeface="Arial" pitchFamily="34" charset="0"/>
              <a:buChar char="•"/>
            </a:pPr>
            <a:r>
              <a:rPr lang="en-GB" sz="5000" b="1" dirty="0">
                <a:latin typeface="Times New Roman" panose="02020603050405020304" pitchFamily="18" charset="0"/>
                <a:ea typeface="Times New Roman" panose="02020603050405020304" pitchFamily="18" charset="0"/>
                <a:cs typeface="Times New Roman" panose="02020603050405020304" pitchFamily="18" charset="0"/>
              </a:rPr>
              <a:t>Django</a:t>
            </a:r>
          </a:p>
          <a:p>
            <a:pPr marL="342900" indent="-342900">
              <a:buFont typeface="Arial" pitchFamily="34" charset="0"/>
              <a:buChar char="•"/>
            </a:pPr>
            <a:r>
              <a:rPr lang="en-GB" sz="5000" b="1" dirty="0">
                <a:latin typeface="Times New Roman" panose="02020603050405020304" pitchFamily="18" charset="0"/>
                <a:ea typeface="Times New Roman" panose="02020603050405020304" pitchFamily="18" charset="0"/>
                <a:cs typeface="Times New Roman" panose="02020603050405020304" pitchFamily="18" charset="0"/>
              </a:rPr>
              <a:t>PostgreSQL </a:t>
            </a:r>
          </a:p>
          <a:p>
            <a:pPr marL="342900" indent="-342900">
              <a:buFont typeface="Arial" pitchFamily="34" charset="0"/>
              <a:buChar char="•"/>
            </a:pPr>
            <a:r>
              <a:rPr lang="en-GB" sz="5000" b="1" dirty="0">
                <a:latin typeface="Times New Roman" panose="02020603050405020304" pitchFamily="18" charset="0"/>
                <a:ea typeface="Times New Roman" panose="02020603050405020304" pitchFamily="18" charset="0"/>
                <a:cs typeface="Times New Roman" panose="02020603050405020304" pitchFamily="18" charset="0"/>
              </a:rPr>
              <a:t>React</a:t>
            </a:r>
          </a:p>
          <a:p>
            <a:pPr marL="342900" indent="-342900">
              <a:buFont typeface="Arial" pitchFamily="34" charset="0"/>
              <a:buChar char="•"/>
            </a:pPr>
            <a:r>
              <a:rPr lang="en-GB" sz="5000" b="1" dirty="0" err="1">
                <a:latin typeface="Times New Roman" panose="02020603050405020304" pitchFamily="18" charset="0"/>
                <a:ea typeface="Times New Roman" panose="02020603050405020304" pitchFamily="18" charset="0"/>
                <a:cs typeface="Times New Roman" panose="02020603050405020304" pitchFamily="18" charset="0"/>
              </a:rPr>
              <a:t>Github</a:t>
            </a:r>
            <a:r>
              <a:rPr lang="en-GB" sz="5000" b="1" dirty="0">
                <a:latin typeface="Times New Roman" panose="02020603050405020304" pitchFamily="18" charset="0"/>
                <a:ea typeface="Times New Roman" panose="02020603050405020304" pitchFamily="18" charset="0"/>
                <a:cs typeface="Times New Roman" panose="02020603050405020304" pitchFamily="18" charset="0"/>
              </a:rPr>
              <a:t> for version control</a:t>
            </a:r>
          </a:p>
        </p:txBody>
      </p:sp>
      <p:pic>
        <p:nvPicPr>
          <p:cNvPr id="13" name="Picture 12"/>
          <p:cNvPicPr>
            <a:picLocks noChangeAspect="1"/>
          </p:cNvPicPr>
          <p:nvPr/>
        </p:nvPicPr>
        <p:blipFill>
          <a:blip r:embed="rId4"/>
          <a:srcRect/>
          <a:stretch>
            <a:fillRect/>
          </a:stretch>
        </p:blipFill>
        <p:spPr>
          <a:xfrm>
            <a:off x="15621000" y="1866900"/>
            <a:ext cx="1866900" cy="1006758"/>
          </a:xfrm>
          <a:prstGeom prst="rect">
            <a:avLst/>
          </a:prstGeom>
        </p:spPr>
      </p:pic>
      <p:pic>
        <p:nvPicPr>
          <p:cNvPr id="17" name="Picture 16"/>
          <p:cNvPicPr>
            <a:picLocks noChangeAspect="1"/>
          </p:cNvPicPr>
          <p:nvPr/>
        </p:nvPicPr>
        <p:blipFill>
          <a:blip r:embed="rId5"/>
          <a:srcRect/>
          <a:stretch>
            <a:fillRect/>
          </a:stretch>
        </p:blipFill>
        <p:spPr>
          <a:xfrm>
            <a:off x="13715999" y="4381500"/>
            <a:ext cx="990600" cy="990601"/>
          </a:xfrm>
          <a:prstGeom prst="rect">
            <a:avLst/>
          </a:prstGeom>
        </p:spPr>
      </p:pic>
      <p:pic>
        <p:nvPicPr>
          <p:cNvPr id="6" name="Picture 5">
            <a:extLst>
              <a:ext uri="{FF2B5EF4-FFF2-40B4-BE49-F238E27FC236}">
                <a16:creationId xmlns:a16="http://schemas.microsoft.com/office/drawing/2014/main" id="{392E32BF-3B9F-503E-0120-292EC5F53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55616" y="5143500"/>
            <a:ext cx="1732284" cy="1630385"/>
          </a:xfrm>
          <a:prstGeom prst="rect">
            <a:avLst/>
          </a:prstGeom>
        </p:spPr>
      </p:pic>
      <p:pic>
        <p:nvPicPr>
          <p:cNvPr id="7" name="Picture 6">
            <a:extLst>
              <a:ext uri="{FF2B5EF4-FFF2-40B4-BE49-F238E27FC236}">
                <a16:creationId xmlns:a16="http://schemas.microsoft.com/office/drawing/2014/main" id="{A3561D0C-7AA8-053B-0158-C51A6420BC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1096" y="2315587"/>
            <a:ext cx="2143125" cy="1285875"/>
          </a:xfrm>
          <a:prstGeom prst="rect">
            <a:avLst/>
          </a:prstGeom>
        </p:spPr>
      </p:pic>
      <p:pic>
        <p:nvPicPr>
          <p:cNvPr id="8" name="Graphic 7">
            <a:extLst>
              <a:ext uri="{FF2B5EF4-FFF2-40B4-BE49-F238E27FC236}">
                <a16:creationId xmlns:a16="http://schemas.microsoft.com/office/drawing/2014/main" id="{A0023868-1610-97A5-C6C8-77CC14B8A2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15999" y="6720213"/>
            <a:ext cx="1213934" cy="1251200"/>
          </a:xfrm>
          <a:prstGeom prst="rect">
            <a:avLst/>
          </a:prstGeom>
        </p:spPr>
      </p:pic>
      <p:sp>
        <p:nvSpPr>
          <p:cNvPr id="10" name="TextBox 8">
            <a:extLst>
              <a:ext uri="{FF2B5EF4-FFF2-40B4-BE49-F238E27FC236}">
                <a16:creationId xmlns:a16="http://schemas.microsoft.com/office/drawing/2014/main" id="{FA8A76F5-A8C9-6B8C-C006-8E7DED490473}"/>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4026137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7882111" y="-46800"/>
            <a:ext cx="10405889" cy="10287000"/>
          </a:xfrm>
          <a:prstGeom prst="rect">
            <a:avLst/>
          </a:prstGeom>
          <a:solidFill>
            <a:srgbClr val="B3BECD"/>
          </a:solidFill>
        </p:spPr>
        <p:txBody>
          <a:bodyPr/>
          <a:lstStyle/>
          <a:p>
            <a:endParaRPr/>
          </a:p>
        </p:txBody>
      </p:sp>
      <p:sp>
        <p:nvSpPr>
          <p:cNvPr id="4" name="TextBox 4"/>
          <p:cNvSpPr txBox="1"/>
          <p:nvPr/>
        </p:nvSpPr>
        <p:spPr>
          <a:xfrm>
            <a:off x="0" y="3187679"/>
            <a:ext cx="8220422" cy="2924175"/>
          </a:xfrm>
          <a:prstGeom prst="rect">
            <a:avLst/>
          </a:prstGeom>
        </p:spPr>
        <p:txBody>
          <a:bodyPr lIns="0" tIns="0" rIns="0" bIns="0" rtlCol="0" anchor="t">
            <a:spAutoFit/>
          </a:bodyPr>
          <a:lstStyle/>
          <a:p>
            <a:pPr algn="ctr">
              <a:lnSpc>
                <a:spcPts val="11519"/>
              </a:lnSpc>
              <a:spcBef>
                <a:spcPct val="0"/>
              </a:spcBef>
            </a:pPr>
            <a:r>
              <a:rPr lang="en-US" sz="9599" spc="-6">
                <a:solidFill>
                  <a:srgbClr val="000000"/>
                </a:solidFill>
                <a:latin typeface="Cambria Bold Italics"/>
                <a:ea typeface="Cambria Bold Italics"/>
                <a:cs typeface="Cambria Bold Italics"/>
                <a:sym typeface="Cambria Bold Italics"/>
              </a:rPr>
              <a:t>Research  Problems</a:t>
            </a:r>
          </a:p>
        </p:txBody>
      </p:sp>
      <p:sp>
        <p:nvSpPr>
          <p:cNvPr id="5" name="TextBox 5"/>
          <p:cNvSpPr txBox="1"/>
          <p:nvPr/>
        </p:nvSpPr>
        <p:spPr>
          <a:xfrm>
            <a:off x="8472765" y="717540"/>
            <a:ext cx="9874545" cy="16192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Traditional vocational training methods follow a one-size-fits-all approach, failing to meet individual student needs</a:t>
            </a:r>
          </a:p>
        </p:txBody>
      </p:sp>
      <p:sp>
        <p:nvSpPr>
          <p:cNvPr id="6" name="AutoShape 6"/>
          <p:cNvSpPr/>
          <p:nvPr/>
        </p:nvSpPr>
        <p:spPr>
          <a:xfrm flipV="1">
            <a:off x="8358203" y="2551102"/>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7" name="AutoShape 7"/>
          <p:cNvSpPr/>
          <p:nvPr/>
        </p:nvSpPr>
        <p:spPr>
          <a:xfrm flipV="1">
            <a:off x="8415020" y="4630717"/>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8" name="AutoShape 8"/>
          <p:cNvSpPr/>
          <p:nvPr/>
        </p:nvSpPr>
        <p:spPr>
          <a:xfrm flipV="1">
            <a:off x="8419575" y="6712399"/>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9" name="TextBox 9"/>
          <p:cNvSpPr txBox="1"/>
          <p:nvPr/>
        </p:nvSpPr>
        <p:spPr>
          <a:xfrm>
            <a:off x="8472765" y="2797154"/>
            <a:ext cx="9796453" cy="16192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Students often lose interest in vocational training due to the lack of interactive and immersive learning experiences.</a:t>
            </a:r>
          </a:p>
        </p:txBody>
      </p:sp>
      <p:sp>
        <p:nvSpPr>
          <p:cNvPr id="10" name="TextBox 10"/>
          <p:cNvSpPr txBox="1"/>
          <p:nvPr/>
        </p:nvSpPr>
        <p:spPr>
          <a:xfrm>
            <a:off x="8472765" y="4883129"/>
            <a:ext cx="9567338" cy="16192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Traditional assessment methods are slow, leading to delayed feedback that impacts student learning and skill development.</a:t>
            </a:r>
          </a:p>
        </p:txBody>
      </p:sp>
      <p:sp>
        <p:nvSpPr>
          <p:cNvPr id="11" name="TextBox 11"/>
          <p:cNvSpPr txBox="1"/>
          <p:nvPr/>
        </p:nvSpPr>
        <p:spPr>
          <a:xfrm>
            <a:off x="8472765" y="6964812"/>
            <a:ext cx="10063131" cy="16192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Vocational training programs often fail to keep up with rapidly changing industry demands, leading to outdated skillsets.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4" name="TextBox 4"/>
          <p:cNvSpPr txBox="1"/>
          <p:nvPr/>
        </p:nvSpPr>
        <p:spPr>
          <a:xfrm>
            <a:off x="6221177" y="570748"/>
            <a:ext cx="6311670" cy="895350"/>
          </a:xfrm>
          <a:prstGeom prst="rect">
            <a:avLst/>
          </a:prstGeom>
        </p:spPr>
        <p:txBody>
          <a:bodyPr lIns="0" tIns="0" rIns="0" bIns="0" rtlCol="0" anchor="t">
            <a:spAutoFit/>
          </a:bodyPr>
          <a:lstStyle/>
          <a:p>
            <a:pPr algn="just">
              <a:lnSpc>
                <a:spcPts val="7079"/>
              </a:lnSpc>
              <a:spcBef>
                <a:spcPct val="0"/>
              </a:spcBef>
            </a:pPr>
            <a:r>
              <a:rPr lang="en-US" sz="5899" spc="-4">
                <a:solidFill>
                  <a:srgbClr val="000000"/>
                </a:solidFill>
                <a:latin typeface="Cambria Bold"/>
                <a:ea typeface="Cambria Bold"/>
                <a:cs typeface="Cambria Bold"/>
                <a:sym typeface="Cambria Bold"/>
              </a:rPr>
              <a:t>References</a:t>
            </a:r>
          </a:p>
        </p:txBody>
      </p:sp>
      <p:sp>
        <p:nvSpPr>
          <p:cNvPr id="5" name="TextBox 5"/>
          <p:cNvSpPr txBox="1"/>
          <p:nvPr/>
        </p:nvSpPr>
        <p:spPr>
          <a:xfrm>
            <a:off x="381000" y="2663860"/>
            <a:ext cx="17678399" cy="6771084"/>
          </a:xfrm>
          <a:prstGeom prst="rect">
            <a:avLst/>
          </a:prstGeom>
        </p:spPr>
        <p:txBody>
          <a:bodyPr wrap="square" lIns="0" tIns="0" rIns="0" bIns="0" rtlCol="0" anchor="t">
            <a:spAutoFit/>
          </a:bodyPr>
          <a:lstStyle/>
          <a:p>
            <a:pPr algn="l">
              <a:lnSpc>
                <a:spcPts val="3341"/>
              </a:lnSpc>
            </a:pPr>
            <a:r>
              <a:rPr lang="en-US" sz="2784" dirty="0">
                <a:solidFill>
                  <a:srgbClr val="2A266D"/>
                </a:solidFill>
                <a:latin typeface="Cambria Bold"/>
                <a:ea typeface="Cambria Bold"/>
                <a:cs typeface="Cambria Bold"/>
                <a:sym typeface="Cambria Bold"/>
              </a:rPr>
              <a:t>[1] T. H. Hsu, K. H. Lin, and Y. C. Kuo, "Gamification for Vocational Education: An Empirical Study of a Gamified Learning System," IEEE Access, vol. 8, pp. 88910-88922, 2020. DOI: 10.1109/ACCESS.2020.2995947.</a:t>
            </a:r>
          </a:p>
          <a:p>
            <a:pPr algn="l">
              <a:lnSpc>
                <a:spcPts val="3341"/>
              </a:lnSpc>
            </a:pPr>
            <a:endParaRPr lang="en-US" sz="2784" dirty="0">
              <a:solidFill>
                <a:srgbClr val="2A266D"/>
              </a:solidFill>
              <a:latin typeface="Cambria Bold"/>
              <a:ea typeface="Cambria Bold"/>
              <a:cs typeface="Cambria Bold"/>
              <a:sym typeface="Cambria Bold"/>
            </a:endParaRPr>
          </a:p>
          <a:p>
            <a:pPr algn="l">
              <a:lnSpc>
                <a:spcPts val="3341"/>
              </a:lnSpc>
            </a:pPr>
            <a:r>
              <a:rPr lang="en-US" sz="2784" dirty="0">
                <a:solidFill>
                  <a:srgbClr val="2A266D"/>
                </a:solidFill>
                <a:latin typeface="Cambria Bold"/>
                <a:ea typeface="Cambria Bold"/>
                <a:cs typeface="Cambria Bold"/>
                <a:sym typeface="Cambria Bold"/>
              </a:rPr>
              <a:t>[2</a:t>
            </a:r>
            <a:r>
              <a:rPr lang="en-US" sz="2784" u="sng" dirty="0">
                <a:solidFill>
                  <a:srgbClr val="2A266D"/>
                </a:solidFill>
                <a:latin typeface="Cambria Bold"/>
                <a:ea typeface="Cambria Bold"/>
                <a:cs typeface="Cambria Bold"/>
                <a:sym typeface="Cambria Bold"/>
              </a:rPr>
              <a:t>] </a:t>
            </a:r>
            <a:r>
              <a:rPr lang="en-US" sz="2784" dirty="0">
                <a:solidFill>
                  <a:srgbClr val="2A266D"/>
                </a:solidFill>
                <a:latin typeface="Cambria Bold"/>
                <a:ea typeface="Cambria Bold"/>
                <a:cs typeface="Cambria Bold"/>
                <a:sym typeface="Cambria Bold"/>
              </a:rPr>
              <a:t>M. Al-Ali, H. S. Al-Omari, and F. A. Al-</a:t>
            </a:r>
            <a:r>
              <a:rPr lang="en-US" sz="2784" dirty="0" err="1">
                <a:solidFill>
                  <a:srgbClr val="2A266D"/>
                </a:solidFill>
                <a:latin typeface="Cambria Bold"/>
                <a:ea typeface="Cambria Bold"/>
                <a:cs typeface="Cambria Bold"/>
                <a:sym typeface="Cambria Bold"/>
              </a:rPr>
              <a:t>Debei</a:t>
            </a:r>
            <a:r>
              <a:rPr lang="en-US" sz="2784" dirty="0">
                <a:solidFill>
                  <a:srgbClr val="2A266D"/>
                </a:solidFill>
                <a:latin typeface="Cambria Bold"/>
                <a:ea typeface="Cambria Bold"/>
                <a:cs typeface="Cambria Bold"/>
                <a:sym typeface="Cambria Bold"/>
              </a:rPr>
              <a:t>, "The Impact of Game-Based Learning on Vocational Training: A Case Study," IEEE Transactions on Education, vol. 62, no. 3, pp. 154-161, Aug. 2019. DOI: 10.1109/TE.2019.2915110.</a:t>
            </a:r>
          </a:p>
          <a:p>
            <a:pPr algn="l">
              <a:lnSpc>
                <a:spcPts val="3341"/>
              </a:lnSpc>
            </a:pPr>
            <a:endParaRPr lang="en-US" sz="2784" dirty="0">
              <a:solidFill>
                <a:srgbClr val="2A266D"/>
              </a:solidFill>
              <a:latin typeface="Cambria Bold"/>
              <a:ea typeface="Cambria Bold"/>
              <a:cs typeface="Cambria Bold"/>
              <a:sym typeface="Cambria Bold"/>
              <a:hlinkClick r:id="rId3" tooltip="https://link.springer.com/article/10.1186/s40561-019-0089-y"/>
            </a:endParaRPr>
          </a:p>
          <a:p>
            <a:pPr algn="l">
              <a:lnSpc>
                <a:spcPts val="3341"/>
              </a:lnSpc>
            </a:pPr>
            <a:r>
              <a:rPr lang="en-US" sz="2784" dirty="0">
                <a:solidFill>
                  <a:srgbClr val="2A266D"/>
                </a:solidFill>
                <a:latin typeface="Cambria Bold"/>
                <a:ea typeface="Cambria Bold"/>
                <a:cs typeface="Cambria Bold"/>
                <a:sym typeface="Cambria Bold"/>
              </a:rPr>
              <a:t>[3] Y. G. Li, Y. H. Chen, and J. J. Huang, "Design and Evaluation of a Gamified Learning Platform for Vocational Training," IEEE Transactions on Learning Technologies, vol. 12, no. 1, pp. 60-69, Jan.-Mar. 2019. DOI: 10.1109/TLT.2018.2879476.</a:t>
            </a:r>
          </a:p>
          <a:p>
            <a:pPr algn="l">
              <a:lnSpc>
                <a:spcPts val="3341"/>
              </a:lnSpc>
            </a:pPr>
            <a:endParaRPr lang="en-US" sz="2784" dirty="0">
              <a:solidFill>
                <a:srgbClr val="2A266D"/>
              </a:solidFill>
              <a:latin typeface="Cambria Bold"/>
              <a:ea typeface="Cambria Bold"/>
              <a:cs typeface="Cambria Bold"/>
              <a:sym typeface="Cambria Bold"/>
            </a:endParaRPr>
          </a:p>
          <a:p>
            <a:pPr>
              <a:lnSpc>
                <a:spcPts val="3341"/>
              </a:lnSpc>
            </a:pPr>
            <a:r>
              <a:rPr lang="en-US" sz="2784" dirty="0">
                <a:solidFill>
                  <a:srgbClr val="2A266D"/>
                </a:solidFill>
                <a:latin typeface="Cambria Bold"/>
                <a:ea typeface="Cambria Bold"/>
                <a:cs typeface="Cambria Bold"/>
                <a:sym typeface="Cambria Bold"/>
              </a:rPr>
              <a:t>[4] L. H. Yang, J. C. Chen, and M. K. Tsai, "Integrating Gamification into Vocational Education: A Study on Learning Outcomes and Engagement," IEEE Transactions on Education, vol. 65, no. 4, pp. 381-388, Nov. 2022. DOI: 10.1109/TE.2022.3165629.</a:t>
            </a:r>
          </a:p>
          <a:p>
            <a:pPr algn="l">
              <a:lnSpc>
                <a:spcPts val="3341"/>
              </a:lnSpc>
            </a:pPr>
            <a:endParaRPr lang="en-US" sz="2784" u="sng" dirty="0">
              <a:solidFill>
                <a:srgbClr val="2A266D"/>
              </a:solidFill>
              <a:latin typeface="Cambria Bold"/>
              <a:ea typeface="Cambria Bold"/>
              <a:cs typeface="Cambria Bold"/>
              <a:sym typeface="Cambria Bold"/>
              <a:hlinkClick r:id="rId3" tooltip="https://link.springer.com/article/10.1186/s40561-019-0089-y"/>
            </a:endParaRPr>
          </a:p>
          <a:p>
            <a:pPr algn="l">
              <a:lnSpc>
                <a:spcPts val="3341"/>
              </a:lnSpc>
            </a:pPr>
            <a:endParaRPr lang="en-US" sz="2784" u="sng" dirty="0">
              <a:solidFill>
                <a:srgbClr val="2A266D"/>
              </a:solidFill>
              <a:latin typeface="Cambria Bold"/>
              <a:ea typeface="Cambria Bold"/>
              <a:cs typeface="Cambria Bold"/>
              <a:sym typeface="Cambria Bold"/>
              <a:hlinkClick r:id="rId3" tooltip="https://link.springer.com/article/10.1186/s40561-019-0089-y"/>
            </a:endParaRPr>
          </a:p>
        </p:txBody>
      </p:sp>
      <p:sp>
        <p:nvSpPr>
          <p:cNvPr id="6" name="TextBox 8">
            <a:extLst>
              <a:ext uri="{FF2B5EF4-FFF2-40B4-BE49-F238E27FC236}">
                <a16:creationId xmlns:a16="http://schemas.microsoft.com/office/drawing/2014/main" id="{51403C56-5A0A-9D65-17D1-C536D10EFFB9}"/>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3488434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2"/>
            <a:stretch>
              <a:fillRect t="-929972" r="-257299"/>
            </a:stretch>
          </a:blipFill>
        </p:spPr>
      </p:sp>
      <p:sp>
        <p:nvSpPr>
          <p:cNvPr id="3" name="AutoShape 3"/>
          <p:cNvSpPr/>
          <p:nvPr/>
        </p:nvSpPr>
        <p:spPr>
          <a:xfrm>
            <a:off x="0" y="-4762"/>
            <a:ext cx="18288000" cy="1470861"/>
          </a:xfrm>
          <a:prstGeom prst="rect">
            <a:avLst/>
          </a:prstGeom>
          <a:solidFill>
            <a:srgbClr val="B3BECD"/>
          </a:solidFill>
        </p:spPr>
      </p:sp>
      <p:sp>
        <p:nvSpPr>
          <p:cNvPr id="5" name="TextBox 5"/>
          <p:cNvSpPr txBox="1"/>
          <p:nvPr/>
        </p:nvSpPr>
        <p:spPr>
          <a:xfrm>
            <a:off x="5793164" y="506830"/>
            <a:ext cx="7006473" cy="895350"/>
          </a:xfrm>
          <a:prstGeom prst="rect">
            <a:avLst/>
          </a:prstGeom>
        </p:spPr>
        <p:txBody>
          <a:bodyPr lIns="0" tIns="0" rIns="0" bIns="0" rtlCol="0" anchor="t">
            <a:spAutoFit/>
          </a:bodyPr>
          <a:lstStyle/>
          <a:p>
            <a:pPr algn="ctr">
              <a:lnSpc>
                <a:spcPts val="7079"/>
              </a:lnSpc>
              <a:spcBef>
                <a:spcPct val="0"/>
              </a:spcBef>
            </a:pPr>
            <a:r>
              <a:rPr lang="en-US" sz="5899" spc="-4">
                <a:solidFill>
                  <a:srgbClr val="000000"/>
                </a:solidFill>
                <a:latin typeface="Cambria Bold"/>
                <a:ea typeface="Cambria Bold"/>
                <a:cs typeface="Cambria Bold"/>
                <a:sym typeface="Cambria Bold"/>
              </a:rPr>
              <a:t>Gantt Chart</a:t>
            </a:r>
          </a:p>
        </p:txBody>
      </p:sp>
      <p:pic>
        <p:nvPicPr>
          <p:cNvPr id="6" name="Content Placeholder 6">
            <a:extLst>
              <a:ext uri="{FF2B5EF4-FFF2-40B4-BE49-F238E27FC236}">
                <a16:creationId xmlns:a16="http://schemas.microsoft.com/office/drawing/2014/main" id="{FB2CB909-4053-7B63-9B83-337CC7E644EB}"/>
              </a:ext>
            </a:extLst>
          </p:cNvPr>
          <p:cNvPicPr>
            <a:picLocks noChangeAspect="1"/>
          </p:cNvPicPr>
          <p:nvPr/>
        </p:nvPicPr>
        <p:blipFill>
          <a:blip r:embed="rId3"/>
          <a:stretch>
            <a:fillRect/>
          </a:stretch>
        </p:blipFill>
        <p:spPr>
          <a:xfrm>
            <a:off x="838200" y="1714500"/>
            <a:ext cx="16611600" cy="7608143"/>
          </a:xfrm>
          <a:prstGeom prst="rect">
            <a:avLst/>
          </a:prstGeom>
        </p:spPr>
      </p:pic>
      <p:sp>
        <p:nvSpPr>
          <p:cNvPr id="7" name="TextBox 8">
            <a:extLst>
              <a:ext uri="{FF2B5EF4-FFF2-40B4-BE49-F238E27FC236}">
                <a16:creationId xmlns:a16="http://schemas.microsoft.com/office/drawing/2014/main" id="{0DBA1981-DBA2-F5A5-EA80-D7770AFEBDAF}"/>
              </a:ext>
            </a:extLst>
          </p:cNvPr>
          <p:cNvSpPr txBox="1"/>
          <p:nvPr/>
        </p:nvSpPr>
        <p:spPr>
          <a:xfrm>
            <a:off x="4037940" y="9789382"/>
            <a:ext cx="10045440" cy="410369"/>
          </a:xfrm>
          <a:prstGeom prst="rect">
            <a:avLst/>
          </a:prstGeom>
        </p:spPr>
        <p:txBody>
          <a:bodyPr lIns="0" tIns="0" rIns="0" bIns="0" rtlCol="0" anchor="t">
            <a:spAutoFit/>
          </a:bodyPr>
          <a:lstStyle/>
          <a:p>
            <a:pPr algn="l">
              <a:lnSpc>
                <a:spcPts val="3240"/>
              </a:lnSpc>
            </a:pPr>
            <a:r>
              <a:rPr lang="en-US" sz="2700" spc="-1" dirty="0">
                <a:solidFill>
                  <a:srgbClr val="000000"/>
                </a:solidFill>
                <a:latin typeface="Cambria Bold"/>
                <a:ea typeface="Cambria Bold"/>
                <a:cs typeface="Cambria Bold"/>
                <a:sym typeface="Cambria Bold"/>
              </a:rPr>
              <a:t>IT21347726</a:t>
            </a:r>
            <a:r>
              <a:rPr lang="en-US" sz="2700" spc="-1" dirty="0">
                <a:solidFill>
                  <a:srgbClr val="000000"/>
                </a:solidFill>
                <a:latin typeface="Cambria"/>
                <a:ea typeface="Cambria"/>
                <a:cs typeface="Cambria"/>
                <a:sym typeface="Cambria"/>
              </a:rPr>
              <a:t>   |   Niles A.P |   24-25J-185</a:t>
            </a:r>
          </a:p>
        </p:txBody>
      </p:sp>
    </p:spTree>
    <p:extLst>
      <p:ext uri="{BB962C8B-B14F-4D97-AF65-F5344CB8AC3E}">
        <p14:creationId xmlns:p14="http://schemas.microsoft.com/office/powerpoint/2010/main" val="2253824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C4AA85-8BC2-3B8E-03D2-D60B02C69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10"/>
            <a:ext cx="18288000" cy="10328220"/>
          </a:xfrm>
          <a:prstGeom prst="rect">
            <a:avLst/>
          </a:prstGeom>
        </p:spPr>
      </p:pic>
      <p:sp>
        <p:nvSpPr>
          <p:cNvPr id="2" name="Freeform 2" descr="A picture containing photo, table, person, monitor  Description automatically generated"/>
          <p:cNvSpPr/>
          <p:nvPr/>
        </p:nvSpPr>
        <p:spPr>
          <a:xfrm>
            <a:off x="60960" y="950526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4"/>
            <a:srcRect/>
            <a:stretch>
              <a:fillRect t="-929972" r="-257299"/>
            </a:stretch>
          </a:blipFill>
        </p:spPr>
        <p:txBody>
          <a:bodyPr/>
          <a:lstStyle/>
          <a:p>
            <a:endParaRPr/>
          </a:p>
        </p:txBody>
      </p:sp>
    </p:spTree>
    <p:extLst>
      <p:ext uri="{BB962C8B-B14F-4D97-AF65-F5344CB8AC3E}">
        <p14:creationId xmlns:p14="http://schemas.microsoft.com/office/powerpoint/2010/main" val="57990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7882111" y="-46800"/>
            <a:ext cx="10405889" cy="10287000"/>
          </a:xfrm>
          <a:prstGeom prst="rect">
            <a:avLst/>
          </a:prstGeom>
          <a:solidFill>
            <a:srgbClr val="B3BECD"/>
          </a:solidFill>
        </p:spPr>
        <p:txBody>
          <a:bodyPr/>
          <a:lstStyle/>
          <a:p>
            <a:endParaRPr/>
          </a:p>
        </p:txBody>
      </p:sp>
      <p:sp>
        <p:nvSpPr>
          <p:cNvPr id="4" name="TextBox 4"/>
          <p:cNvSpPr txBox="1"/>
          <p:nvPr/>
        </p:nvSpPr>
        <p:spPr>
          <a:xfrm>
            <a:off x="62235" y="3187679"/>
            <a:ext cx="7819876" cy="2924175"/>
          </a:xfrm>
          <a:prstGeom prst="rect">
            <a:avLst/>
          </a:prstGeom>
        </p:spPr>
        <p:txBody>
          <a:bodyPr lIns="0" tIns="0" rIns="0" bIns="0" rtlCol="0" anchor="t">
            <a:spAutoFit/>
          </a:bodyPr>
          <a:lstStyle/>
          <a:p>
            <a:pPr algn="ctr">
              <a:lnSpc>
                <a:spcPts val="11519"/>
              </a:lnSpc>
              <a:spcBef>
                <a:spcPct val="0"/>
              </a:spcBef>
            </a:pPr>
            <a:r>
              <a:rPr lang="en-US" sz="9599" spc="-6">
                <a:solidFill>
                  <a:srgbClr val="000000"/>
                </a:solidFill>
                <a:latin typeface="Cambria Bold Italics"/>
                <a:ea typeface="Cambria Bold Italics"/>
                <a:cs typeface="Cambria Bold Italics"/>
                <a:sym typeface="Cambria Bold Italics"/>
              </a:rPr>
              <a:t>Main Objective</a:t>
            </a:r>
          </a:p>
        </p:txBody>
      </p:sp>
      <p:sp>
        <p:nvSpPr>
          <p:cNvPr id="5" name="TextBox 5"/>
          <p:cNvSpPr txBox="1"/>
          <p:nvPr/>
        </p:nvSpPr>
        <p:spPr>
          <a:xfrm>
            <a:off x="8301386" y="892154"/>
            <a:ext cx="9567338" cy="7524750"/>
          </a:xfrm>
          <a:prstGeom prst="rect">
            <a:avLst/>
          </a:prstGeom>
        </p:spPr>
        <p:txBody>
          <a:bodyPr lIns="0" tIns="0" rIns="0" bIns="0" rtlCol="0" anchor="t">
            <a:spAutoFit/>
          </a:bodyPr>
          <a:lstStyle/>
          <a:p>
            <a:pPr algn="l">
              <a:lnSpc>
                <a:spcPts val="5999"/>
              </a:lnSpc>
              <a:spcBef>
                <a:spcPct val="0"/>
              </a:spcBef>
            </a:pPr>
            <a:r>
              <a:rPr lang="en-US" sz="4999" spc="-3">
                <a:solidFill>
                  <a:srgbClr val="000000"/>
                </a:solidFill>
                <a:latin typeface="Cambria Bold"/>
                <a:ea typeface="Cambria Bold"/>
                <a:cs typeface="Cambria Bold"/>
                <a:sym typeface="Cambria Bold"/>
              </a:rPr>
              <a:t>Develop an AI-based training and assessment tool that transforms vocational education by providing personalized learning experiences, automating assessments with real-time feedback, and enhancing student engagement through gamification and interactive learning modules.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3" name="AutoShape 3"/>
          <p:cNvSpPr/>
          <p:nvPr/>
        </p:nvSpPr>
        <p:spPr>
          <a:xfrm>
            <a:off x="7882111" y="9720"/>
            <a:ext cx="10405889" cy="10287000"/>
          </a:xfrm>
          <a:prstGeom prst="rect">
            <a:avLst/>
          </a:prstGeom>
          <a:solidFill>
            <a:srgbClr val="B3BECD"/>
          </a:solidFill>
        </p:spPr>
        <p:txBody>
          <a:bodyPr/>
          <a:lstStyle/>
          <a:p>
            <a:endParaRPr/>
          </a:p>
        </p:txBody>
      </p:sp>
      <p:sp>
        <p:nvSpPr>
          <p:cNvPr id="4" name="TextBox 4"/>
          <p:cNvSpPr txBox="1"/>
          <p:nvPr/>
        </p:nvSpPr>
        <p:spPr>
          <a:xfrm>
            <a:off x="517876" y="3192442"/>
            <a:ext cx="6508047" cy="2924175"/>
          </a:xfrm>
          <a:prstGeom prst="rect">
            <a:avLst/>
          </a:prstGeom>
        </p:spPr>
        <p:txBody>
          <a:bodyPr lIns="0" tIns="0" rIns="0" bIns="0" rtlCol="0" anchor="t">
            <a:spAutoFit/>
          </a:bodyPr>
          <a:lstStyle/>
          <a:p>
            <a:pPr algn="ctr">
              <a:lnSpc>
                <a:spcPts val="11519"/>
              </a:lnSpc>
              <a:spcBef>
                <a:spcPct val="0"/>
              </a:spcBef>
            </a:pPr>
            <a:r>
              <a:rPr lang="en-US" sz="9599" spc="-6">
                <a:solidFill>
                  <a:srgbClr val="000000"/>
                </a:solidFill>
                <a:latin typeface="Cambria Bold Italics"/>
                <a:ea typeface="Cambria Bold Italics"/>
                <a:cs typeface="Cambria Bold Italics"/>
                <a:sym typeface="Cambria Bold Italics"/>
              </a:rPr>
              <a:t>Sub Objectives</a:t>
            </a:r>
          </a:p>
        </p:txBody>
      </p:sp>
      <p:sp>
        <p:nvSpPr>
          <p:cNvPr id="5" name="TextBox 5"/>
          <p:cNvSpPr txBox="1"/>
          <p:nvPr/>
        </p:nvSpPr>
        <p:spPr>
          <a:xfrm>
            <a:off x="8516372" y="757100"/>
            <a:ext cx="10078845" cy="10858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 Intelligent Tutor and Automated Assessment System with AI-Viva Session</a:t>
            </a:r>
          </a:p>
        </p:txBody>
      </p:sp>
      <p:sp>
        <p:nvSpPr>
          <p:cNvPr id="6" name="AutoShape 6"/>
          <p:cNvSpPr/>
          <p:nvPr/>
        </p:nvSpPr>
        <p:spPr>
          <a:xfrm flipV="1">
            <a:off x="8516372" y="2219188"/>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7" name="AutoShape 7"/>
          <p:cNvSpPr/>
          <p:nvPr/>
        </p:nvSpPr>
        <p:spPr>
          <a:xfrm flipV="1">
            <a:off x="8596268" y="4213322"/>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8" name="AutoShape 8"/>
          <p:cNvSpPr/>
          <p:nvPr/>
        </p:nvSpPr>
        <p:spPr>
          <a:xfrm flipV="1">
            <a:off x="8596278" y="6121379"/>
            <a:ext cx="9453705" cy="19050"/>
          </a:xfrm>
          <a:prstGeom prst="line">
            <a:avLst/>
          </a:prstGeom>
          <a:ln w="9525" cap="flat">
            <a:solidFill>
              <a:srgbClr val="000000"/>
            </a:solidFill>
            <a:prstDash val="solid"/>
            <a:headEnd type="none" w="sm" len="sm"/>
            <a:tailEnd type="none" w="sm" len="sm"/>
          </a:ln>
        </p:spPr>
        <p:txBody>
          <a:bodyPr/>
          <a:lstStyle/>
          <a:p>
            <a:endParaRPr/>
          </a:p>
        </p:txBody>
      </p:sp>
      <p:sp>
        <p:nvSpPr>
          <p:cNvPr id="9" name="TextBox 9"/>
          <p:cNvSpPr txBox="1"/>
          <p:nvPr/>
        </p:nvSpPr>
        <p:spPr>
          <a:xfrm>
            <a:off x="8629986" y="2649517"/>
            <a:ext cx="9567338" cy="10858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AI powered Virtual mentor and Support System</a:t>
            </a:r>
          </a:p>
        </p:txBody>
      </p:sp>
      <p:sp>
        <p:nvSpPr>
          <p:cNvPr id="10" name="TextBox 10"/>
          <p:cNvSpPr txBox="1"/>
          <p:nvPr/>
        </p:nvSpPr>
        <p:spPr>
          <a:xfrm>
            <a:off x="8596268" y="4591050"/>
            <a:ext cx="9567338" cy="1085850"/>
          </a:xfrm>
          <a:prstGeom prst="rect">
            <a:avLst/>
          </a:prstGeom>
        </p:spPr>
        <p:txBody>
          <a:bodyPr lIns="0" tIns="0" rIns="0" bIns="0" rtlCol="0" anchor="t">
            <a:spAutoFit/>
          </a:bodyPr>
          <a:lstStyle/>
          <a:p>
            <a:pPr algn="l">
              <a:lnSpc>
                <a:spcPts val="4200"/>
              </a:lnSpc>
              <a:spcBef>
                <a:spcPct val="0"/>
              </a:spcBef>
            </a:pPr>
            <a:r>
              <a:rPr lang="en-US" sz="3500" spc="-2">
                <a:solidFill>
                  <a:srgbClr val="000000"/>
                </a:solidFill>
                <a:latin typeface="Cambria Bold"/>
                <a:ea typeface="Cambria Bold"/>
                <a:cs typeface="Cambria Bold"/>
                <a:sym typeface="Cambria Bold"/>
              </a:rPr>
              <a:t>Skill-Based Adaptive and Personalized Learning Path Component</a:t>
            </a:r>
          </a:p>
        </p:txBody>
      </p:sp>
      <p:sp>
        <p:nvSpPr>
          <p:cNvPr id="11" name="TextBox 11"/>
          <p:cNvSpPr txBox="1"/>
          <p:nvPr/>
        </p:nvSpPr>
        <p:spPr>
          <a:xfrm>
            <a:off x="8629986" y="6497617"/>
            <a:ext cx="9658014" cy="1619250"/>
          </a:xfrm>
          <a:prstGeom prst="rect">
            <a:avLst/>
          </a:prstGeom>
        </p:spPr>
        <p:txBody>
          <a:bodyPr lIns="0" tIns="0" rIns="0" bIns="0" rtlCol="0" anchor="t">
            <a:spAutoFit/>
          </a:bodyPr>
          <a:lstStyle/>
          <a:p>
            <a:pPr algn="l">
              <a:lnSpc>
                <a:spcPts val="4200"/>
              </a:lnSpc>
            </a:pPr>
            <a:r>
              <a:rPr lang="en-US" sz="3500">
                <a:solidFill>
                  <a:srgbClr val="000000"/>
                </a:solidFill>
                <a:latin typeface="Cambria Bold"/>
                <a:ea typeface="Cambria Bold"/>
                <a:cs typeface="Cambria Bold"/>
                <a:sym typeface="Cambria Bold"/>
              </a:rPr>
              <a:t>Gamification and Game-Based Learning for Vocational Education </a:t>
            </a:r>
          </a:p>
          <a:p>
            <a:pPr algn="l">
              <a:lnSpc>
                <a:spcPts val="4200"/>
              </a:lnSpc>
              <a:spcBef>
                <a:spcPct val="0"/>
              </a:spcBef>
            </a:pPr>
            <a:endParaRPr lang="en-US" sz="3500">
              <a:solidFill>
                <a:srgbClr val="000000"/>
              </a:solidFill>
              <a:latin typeface="Cambria Bold"/>
              <a:ea typeface="Cambria Bold"/>
              <a:cs typeface="Cambria Bold"/>
              <a:sym typeface="Cambria Bo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33462"/>
          </a:xfrm>
          <a:prstGeom prst="rect">
            <a:avLst/>
          </a:prstGeom>
          <a:solidFill>
            <a:srgbClr val="B3BECD"/>
          </a:solidFill>
        </p:spPr>
        <p:txBody>
          <a:bodyPr/>
          <a:lstStyle/>
          <a:p>
            <a:endParaRPr/>
          </a:p>
        </p:txBody>
      </p:sp>
      <p:sp>
        <p:nvSpPr>
          <p:cNvPr id="3" name="Freeform 3" descr="A picture containing photo, table, person, monitor  Description automatically generated"/>
          <p:cNvSpPr/>
          <p:nvPr/>
        </p:nvSpPr>
        <p:spPr>
          <a:xfrm>
            <a:off x="0" y="955098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3"/>
            <a:srcRect/>
            <a:stretch>
              <a:fillRect t="-929972" r="-257299"/>
            </a:stretch>
          </a:blipFill>
        </p:spPr>
        <p:txBody>
          <a:bodyPr/>
          <a:lstStyle/>
          <a:p>
            <a:endParaRPr/>
          </a:p>
        </p:txBody>
      </p:sp>
      <p:sp>
        <p:nvSpPr>
          <p:cNvPr id="4" name="TextBox 4"/>
          <p:cNvSpPr txBox="1"/>
          <p:nvPr/>
        </p:nvSpPr>
        <p:spPr>
          <a:xfrm>
            <a:off x="4081717" y="142875"/>
            <a:ext cx="10124565" cy="885825"/>
          </a:xfrm>
          <a:prstGeom prst="rect">
            <a:avLst/>
          </a:prstGeom>
        </p:spPr>
        <p:txBody>
          <a:bodyPr lIns="0" tIns="0" rIns="0" bIns="0" rtlCol="0" anchor="t">
            <a:spAutoFit/>
          </a:bodyPr>
          <a:lstStyle/>
          <a:p>
            <a:pPr algn="ctr">
              <a:lnSpc>
                <a:spcPts val="6959"/>
              </a:lnSpc>
              <a:spcBef>
                <a:spcPct val="0"/>
              </a:spcBef>
            </a:pPr>
            <a:r>
              <a:rPr lang="en-US" sz="5799" spc="-4">
                <a:solidFill>
                  <a:srgbClr val="000000"/>
                </a:solidFill>
                <a:latin typeface="Cambria Bold"/>
                <a:ea typeface="Cambria Bold"/>
                <a:cs typeface="Cambria Bold"/>
                <a:sym typeface="Cambria Bold"/>
              </a:rPr>
              <a:t>Overall System Diagram</a:t>
            </a:r>
          </a:p>
        </p:txBody>
      </p:sp>
      <p:sp>
        <p:nvSpPr>
          <p:cNvPr id="5" name="TextBox 5"/>
          <p:cNvSpPr txBox="1"/>
          <p:nvPr/>
        </p:nvSpPr>
        <p:spPr>
          <a:xfrm>
            <a:off x="4144929" y="9695153"/>
            <a:ext cx="6749315"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 | Vilajini.Y | 24-25J-185</a:t>
            </a:r>
          </a:p>
        </p:txBody>
      </p:sp>
      <p:pic>
        <p:nvPicPr>
          <p:cNvPr id="7" name="Picture 6"/>
          <p:cNvPicPr>
            <a:picLocks noChangeAspect="1"/>
          </p:cNvPicPr>
          <p:nvPr/>
        </p:nvPicPr>
        <p:blipFill>
          <a:blip r:embed="rId4"/>
          <a:srcRect/>
          <a:stretch>
            <a:fillRect/>
          </a:stretch>
        </p:blipFill>
        <p:spPr>
          <a:xfrm>
            <a:off x="1600200" y="1257300"/>
            <a:ext cx="15468600" cy="8077201"/>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3BECD"/>
        </a:solidFill>
        <a:effectLst/>
      </p:bgPr>
    </p:bg>
    <p:spTree>
      <p:nvGrpSpPr>
        <p:cNvPr id="1" name=""/>
        <p:cNvGrpSpPr/>
        <p:nvPr/>
      </p:nvGrpSpPr>
      <p:grpSpPr>
        <a:xfrm>
          <a:off x="0" y="0"/>
          <a:ext cx="0" cy="0"/>
          <a:chOff x="0" y="0"/>
          <a:chExt cx="0" cy="0"/>
        </a:xfrm>
      </p:grpSpPr>
      <p:sp>
        <p:nvSpPr>
          <p:cNvPr id="2" name="Freeform 2"/>
          <p:cNvSpPr/>
          <p:nvPr/>
        </p:nvSpPr>
        <p:spPr>
          <a:xfrm>
            <a:off x="11568842" y="0"/>
            <a:ext cx="7046382" cy="10296720"/>
          </a:xfrm>
          <a:custGeom>
            <a:avLst/>
            <a:gdLst/>
            <a:ahLst/>
            <a:cxnLst/>
            <a:rect l="l" t="t" r="r" b="b"/>
            <a:pathLst>
              <a:path w="7046382" h="10296720">
                <a:moveTo>
                  <a:pt x="0" y="0"/>
                </a:moveTo>
                <a:lnTo>
                  <a:pt x="7046382" y="0"/>
                </a:lnTo>
                <a:lnTo>
                  <a:pt x="7046382" y="10296720"/>
                </a:lnTo>
                <a:lnTo>
                  <a:pt x="0" y="10296720"/>
                </a:lnTo>
                <a:lnTo>
                  <a:pt x="0" y="0"/>
                </a:lnTo>
                <a:close/>
              </a:path>
            </a:pathLst>
          </a:custGeom>
          <a:blipFill>
            <a:blip r:embed="rId3"/>
            <a:srcRect/>
            <a:stretch>
              <a:fillRect l="-30275" r="-15852"/>
            </a:stretch>
          </a:blipFill>
        </p:spPr>
        <p:txBody>
          <a:bodyPr/>
          <a:lstStyle/>
          <a:p>
            <a:endParaRPr/>
          </a:p>
        </p:txBody>
      </p:sp>
      <p:sp>
        <p:nvSpPr>
          <p:cNvPr id="3" name="Freeform 3" descr="A picture containing photo, table, person, monitor  Description automatically generated"/>
          <p:cNvSpPr/>
          <p:nvPr/>
        </p:nvSpPr>
        <p:spPr>
          <a:xfrm>
            <a:off x="0" y="9560700"/>
            <a:ext cx="3771900" cy="736020"/>
          </a:xfrm>
          <a:custGeom>
            <a:avLst/>
            <a:gdLst/>
            <a:ahLst/>
            <a:cxnLst/>
            <a:rect l="l" t="t" r="r" b="b"/>
            <a:pathLst>
              <a:path w="3771900" h="736020">
                <a:moveTo>
                  <a:pt x="0" y="0"/>
                </a:moveTo>
                <a:lnTo>
                  <a:pt x="3771900" y="0"/>
                </a:lnTo>
                <a:lnTo>
                  <a:pt x="3771900" y="736020"/>
                </a:lnTo>
                <a:lnTo>
                  <a:pt x="0" y="736020"/>
                </a:lnTo>
                <a:lnTo>
                  <a:pt x="0" y="0"/>
                </a:lnTo>
                <a:close/>
              </a:path>
            </a:pathLst>
          </a:custGeom>
          <a:blipFill>
            <a:blip r:embed="rId4"/>
            <a:srcRect/>
            <a:stretch>
              <a:fillRect t="-929972" r="-257299"/>
            </a:stretch>
          </a:blipFill>
        </p:spPr>
        <p:txBody>
          <a:bodyPr/>
          <a:lstStyle/>
          <a:p>
            <a:endParaRPr/>
          </a:p>
        </p:txBody>
      </p:sp>
      <p:grpSp>
        <p:nvGrpSpPr>
          <p:cNvPr id="4" name="Group 4"/>
          <p:cNvGrpSpPr/>
          <p:nvPr/>
        </p:nvGrpSpPr>
        <p:grpSpPr>
          <a:xfrm>
            <a:off x="0" y="10015380"/>
            <a:ext cx="18288180" cy="271620"/>
            <a:chOff x="0" y="0"/>
            <a:chExt cx="24384240" cy="362160"/>
          </a:xfrm>
        </p:grpSpPr>
        <p:sp>
          <p:nvSpPr>
            <p:cNvPr id="5" name="Freeform 5"/>
            <p:cNvSpPr/>
            <p:nvPr/>
          </p:nvSpPr>
          <p:spPr>
            <a:xfrm>
              <a:off x="0" y="0"/>
              <a:ext cx="24384254" cy="362204"/>
            </a:xfrm>
            <a:custGeom>
              <a:avLst/>
              <a:gdLst/>
              <a:ahLst/>
              <a:cxnLst/>
              <a:rect l="l" t="t" r="r" b="b"/>
              <a:pathLst>
                <a:path w="24384254" h="362204">
                  <a:moveTo>
                    <a:pt x="0" y="362204"/>
                  </a:moveTo>
                  <a:lnTo>
                    <a:pt x="9606915" y="0"/>
                  </a:lnTo>
                  <a:lnTo>
                    <a:pt x="24384254" y="362204"/>
                  </a:lnTo>
                  <a:lnTo>
                    <a:pt x="0" y="362204"/>
                  </a:lnTo>
                  <a:close/>
                </a:path>
              </a:pathLst>
            </a:custGeom>
            <a:solidFill>
              <a:srgbClr val="FFFFFF">
                <a:alpha val="19608"/>
              </a:srgbClr>
            </a:solidFill>
          </p:spPr>
          <p:txBody>
            <a:bodyPr/>
            <a:lstStyle/>
            <a:p>
              <a:endParaRPr/>
            </a:p>
          </p:txBody>
        </p:sp>
      </p:grpSp>
      <p:sp>
        <p:nvSpPr>
          <p:cNvPr id="6" name="TextBox 6"/>
          <p:cNvSpPr txBox="1"/>
          <p:nvPr/>
        </p:nvSpPr>
        <p:spPr>
          <a:xfrm>
            <a:off x="4037940" y="9789382"/>
            <a:ext cx="10045440" cy="428625"/>
          </a:xfrm>
          <a:prstGeom prst="rect">
            <a:avLst/>
          </a:prstGeom>
        </p:spPr>
        <p:txBody>
          <a:bodyPr lIns="0" tIns="0" rIns="0" bIns="0" rtlCol="0" anchor="t">
            <a:spAutoFit/>
          </a:bodyPr>
          <a:lstStyle/>
          <a:p>
            <a:pPr algn="l">
              <a:lnSpc>
                <a:spcPts val="3240"/>
              </a:lnSpc>
            </a:pPr>
            <a:r>
              <a:rPr lang="en-US" sz="2700">
                <a:solidFill>
                  <a:srgbClr val="000000"/>
                </a:solidFill>
                <a:latin typeface="Cambria Bold"/>
                <a:ea typeface="Cambria Bold"/>
                <a:cs typeface="Cambria Bold"/>
                <a:sym typeface="Cambria Bold"/>
              </a:rPr>
              <a:t>IT21189258</a:t>
            </a:r>
            <a:r>
              <a:rPr lang="en-US" sz="2700">
                <a:solidFill>
                  <a:srgbClr val="000000"/>
                </a:solidFill>
                <a:latin typeface="Cambria"/>
                <a:ea typeface="Cambria"/>
                <a:cs typeface="Cambria"/>
                <a:sym typeface="Cambria"/>
              </a:rPr>
              <a:t>   |   Vilajini.Y</a:t>
            </a:r>
            <a:r>
              <a:rPr lang="en-US" sz="2700">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24-25J-185</a:t>
            </a:r>
          </a:p>
        </p:txBody>
      </p:sp>
      <p:sp>
        <p:nvSpPr>
          <p:cNvPr id="7" name="TextBox 7"/>
          <p:cNvSpPr txBox="1"/>
          <p:nvPr/>
        </p:nvSpPr>
        <p:spPr>
          <a:xfrm>
            <a:off x="0" y="1009650"/>
            <a:ext cx="9941825" cy="7374209"/>
          </a:xfrm>
          <a:prstGeom prst="rect">
            <a:avLst/>
          </a:prstGeom>
        </p:spPr>
        <p:txBody>
          <a:bodyPr lIns="0" tIns="0" rIns="0" bIns="0" rtlCol="0" anchor="t">
            <a:spAutoFit/>
          </a:bodyPr>
          <a:lstStyle/>
          <a:p>
            <a:pPr algn="ctr">
              <a:lnSpc>
                <a:spcPts val="8565"/>
              </a:lnSpc>
            </a:pPr>
            <a:r>
              <a:rPr lang="en-US" sz="7137">
                <a:solidFill>
                  <a:srgbClr val="000000"/>
                </a:solidFill>
                <a:latin typeface="Cambria Bold Italics"/>
                <a:ea typeface="Cambria Bold Italics"/>
                <a:cs typeface="Cambria Bold Italics"/>
                <a:sym typeface="Cambria Bold Italics"/>
              </a:rPr>
              <a:t> Intelligent  Tutor and Automated Assessment  System with AI-Viva Session</a:t>
            </a:r>
          </a:p>
          <a:p>
            <a:pPr algn="ctr">
              <a:lnSpc>
                <a:spcPts val="8565"/>
              </a:lnSpc>
            </a:pPr>
            <a:endParaRPr lang="en-US" sz="7137">
              <a:solidFill>
                <a:srgbClr val="000000"/>
              </a:solidFill>
              <a:latin typeface="Cambria Bold Italics"/>
              <a:ea typeface="Cambria Bold Italics"/>
              <a:cs typeface="Cambria Bold Italics"/>
              <a:sym typeface="Cambria Bold Italics"/>
            </a:endParaRPr>
          </a:p>
          <a:p>
            <a:pPr algn="r">
              <a:lnSpc>
                <a:spcPts val="5191"/>
              </a:lnSpc>
            </a:pPr>
            <a:r>
              <a:rPr lang="en-US" sz="4325">
                <a:solidFill>
                  <a:srgbClr val="122E54"/>
                </a:solidFill>
                <a:latin typeface="Cambria Bold Italics"/>
                <a:ea typeface="Cambria Bold Italics"/>
                <a:cs typeface="Cambria Bold Italics"/>
                <a:sym typeface="Cambria Bold Italics"/>
              </a:rPr>
              <a:t>It21189258</a:t>
            </a:r>
          </a:p>
          <a:p>
            <a:pPr algn="r">
              <a:lnSpc>
                <a:spcPts val="5191"/>
              </a:lnSpc>
            </a:pPr>
            <a:r>
              <a:rPr lang="en-US" sz="4325">
                <a:solidFill>
                  <a:srgbClr val="122E54"/>
                </a:solidFill>
                <a:latin typeface="Cambria Bold Italics"/>
                <a:ea typeface="Cambria Bold Italics"/>
                <a:cs typeface="Cambria Bold Italics"/>
                <a:sym typeface="Cambria Bold Italics"/>
              </a:rPr>
              <a:t>Vilajini.Y</a:t>
            </a:r>
          </a:p>
          <a:p>
            <a:pPr algn="r">
              <a:lnSpc>
                <a:spcPts val="5191"/>
              </a:lnSpc>
              <a:spcBef>
                <a:spcPct val="0"/>
              </a:spcBef>
            </a:pPr>
            <a:r>
              <a:rPr lang="en-US" sz="4325" spc="-3">
                <a:solidFill>
                  <a:srgbClr val="122E54"/>
                </a:solidFill>
                <a:latin typeface="Cambria Bold Italics"/>
                <a:ea typeface="Cambria Bold Italics"/>
                <a:cs typeface="Cambria Bold Italics"/>
                <a:sym typeface="Cambria Bold Italics"/>
              </a:rPr>
              <a:t>Information Technology</a:t>
            </a:r>
            <a:r>
              <a:rPr lang="en-US" sz="4325" spc="-3">
                <a:solidFill>
                  <a:srgbClr val="000000"/>
                </a:solidFill>
                <a:latin typeface="Cambria Bold Italics"/>
                <a:ea typeface="Cambria Bold Italics"/>
                <a:cs typeface="Cambria Bold Italics"/>
                <a:sym typeface="Cambria Bold Italic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F9FD2F-807F-4C20-80C7-28C10A8481D7}">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customXml/itemProps2.xml><?xml version="1.0" encoding="utf-8"?>
<ds:datastoreItem xmlns:ds="http://schemas.openxmlformats.org/officeDocument/2006/customXml" ds:itemID="{48D92E9F-D0C6-4DE1-A022-B6F362787184}">
  <ds:schemaRefs>
    <ds:schemaRef ds:uri="http://schemas.microsoft.com/sharepoint/v3/contenttype/forms"/>
  </ds:schemaRefs>
</ds:datastoreItem>
</file>

<file path=customXml/itemProps3.xml><?xml version="1.0" encoding="utf-8"?>
<ds:datastoreItem xmlns:ds="http://schemas.openxmlformats.org/officeDocument/2006/customXml" ds:itemID="{FB3F63B0-80B9-49FA-97A9-B3F62BE756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TotalTime>
  <Words>2855</Words>
  <Application>Microsoft Office PowerPoint</Application>
  <PresentationFormat>Custom</PresentationFormat>
  <Paragraphs>447</Paragraphs>
  <Slides>52</Slides>
  <Notes>37</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Proposal-prsentation-stuct.ppt</dc:title>
  <dc:creator>DELL</dc:creator>
  <cp:lastModifiedBy>DELL USER</cp:lastModifiedBy>
  <cp:revision>13</cp:revision>
  <dcterms:created xsi:type="dcterms:W3CDTF">2006-08-16T00:00:00Z</dcterms:created>
  <dcterms:modified xsi:type="dcterms:W3CDTF">2025-02-02T05:27:06Z</dcterms:modified>
  <dc:identifier>DAGNLs5_pQ4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